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75" r:id="rId37"/>
    <p:sldId id="276" r:id="rId38"/>
    <p:sldId id="277" r:id="rId39"/>
    <p:sldId id="328" r:id="rId40"/>
    <p:sldId id="329" r:id="rId41"/>
    <p:sldId id="330" r:id="rId42"/>
    <p:sldId id="331" r:id="rId43"/>
    <p:sldId id="294" r:id="rId44"/>
    <p:sldId id="304" r:id="rId45"/>
    <p:sldId id="305" r:id="rId46"/>
    <p:sldId id="306" r:id="rId47"/>
    <p:sldId id="307" r:id="rId48"/>
    <p:sldId id="308" r:id="rId49"/>
    <p:sldId id="309" r:id="rId50"/>
    <p:sldId id="310" r:id="rId51"/>
    <p:sldId id="311" r:id="rId52"/>
    <p:sldId id="312" r:id="rId53"/>
    <p:sldId id="313" r:id="rId54"/>
    <p:sldId id="314" r:id="rId55"/>
    <p:sldId id="316" r:id="rId56"/>
    <p:sldId id="315" r:id="rId57"/>
    <p:sldId id="295" r:id="rId58"/>
    <p:sldId id="296" r:id="rId59"/>
    <p:sldId id="297" r:id="rId60"/>
    <p:sldId id="298" r:id="rId61"/>
    <p:sldId id="299" r:id="rId62"/>
    <p:sldId id="300" r:id="rId63"/>
    <p:sldId id="302" r:id="rId64"/>
    <p:sldId id="301" r:id="rId65"/>
    <p:sldId id="303" r:id="rId66"/>
    <p:sldId id="317" r:id="rId67"/>
    <p:sldId id="318" r:id="rId68"/>
    <p:sldId id="319" r:id="rId69"/>
    <p:sldId id="320" r:id="rId70"/>
    <p:sldId id="321" r:id="rId71"/>
    <p:sldId id="322" r:id="rId72"/>
    <p:sldId id="323" r:id="rId73"/>
    <p:sldId id="324" r:id="rId74"/>
    <p:sldId id="325" r:id="rId75"/>
    <p:sldId id="326" r:id="rId76"/>
    <p:sldId id="327"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5" autoAdjust="0"/>
    <p:restoredTop sz="94660"/>
  </p:normalViewPr>
  <p:slideViewPr>
    <p:cSldViewPr snapToGrid="0">
      <p:cViewPr varScale="1">
        <p:scale>
          <a:sx n="77" d="100"/>
          <a:sy n="77" d="100"/>
        </p:scale>
        <p:origin x="72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372EEB-7E12-4987-9ED0-083A57B39507}" type="datetimeFigureOut">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3FF86-B02F-42F2-9469-63387E225316}" type="slidenum">
              <a:rPr lang="en-US" smtClean="0"/>
              <a:t>‹#›</a:t>
            </a:fld>
            <a:endParaRPr lang="en-US"/>
          </a:p>
        </p:txBody>
      </p:sp>
    </p:spTree>
    <p:extLst>
      <p:ext uri="{BB962C8B-B14F-4D97-AF65-F5344CB8AC3E}">
        <p14:creationId xmlns:p14="http://schemas.microsoft.com/office/powerpoint/2010/main" val="517746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372EEB-7E12-4987-9ED0-083A57B39507}" type="datetimeFigureOut">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3FF86-B02F-42F2-9469-63387E225316}" type="slidenum">
              <a:rPr lang="en-US" smtClean="0"/>
              <a:t>‹#›</a:t>
            </a:fld>
            <a:endParaRPr lang="en-US"/>
          </a:p>
        </p:txBody>
      </p:sp>
    </p:spTree>
    <p:extLst>
      <p:ext uri="{BB962C8B-B14F-4D97-AF65-F5344CB8AC3E}">
        <p14:creationId xmlns:p14="http://schemas.microsoft.com/office/powerpoint/2010/main" val="45106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372EEB-7E12-4987-9ED0-083A57B39507}" type="datetimeFigureOut">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3FF86-B02F-42F2-9469-63387E225316}" type="slidenum">
              <a:rPr lang="en-US" smtClean="0"/>
              <a:t>‹#›</a:t>
            </a:fld>
            <a:endParaRPr lang="en-US"/>
          </a:p>
        </p:txBody>
      </p:sp>
    </p:spTree>
    <p:extLst>
      <p:ext uri="{BB962C8B-B14F-4D97-AF65-F5344CB8AC3E}">
        <p14:creationId xmlns:p14="http://schemas.microsoft.com/office/powerpoint/2010/main" val="40961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372EEB-7E12-4987-9ED0-083A57B39507}" type="datetimeFigureOut">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3FF86-B02F-42F2-9469-63387E225316}" type="slidenum">
              <a:rPr lang="en-US" smtClean="0"/>
              <a:t>‹#›</a:t>
            </a:fld>
            <a:endParaRPr lang="en-US"/>
          </a:p>
        </p:txBody>
      </p:sp>
    </p:spTree>
    <p:extLst>
      <p:ext uri="{BB962C8B-B14F-4D97-AF65-F5344CB8AC3E}">
        <p14:creationId xmlns:p14="http://schemas.microsoft.com/office/powerpoint/2010/main" val="26518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372EEB-7E12-4987-9ED0-083A57B39507}" type="datetimeFigureOut">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3FF86-B02F-42F2-9469-63387E225316}" type="slidenum">
              <a:rPr lang="en-US" smtClean="0"/>
              <a:t>‹#›</a:t>
            </a:fld>
            <a:endParaRPr lang="en-US"/>
          </a:p>
        </p:txBody>
      </p:sp>
    </p:spTree>
    <p:extLst>
      <p:ext uri="{BB962C8B-B14F-4D97-AF65-F5344CB8AC3E}">
        <p14:creationId xmlns:p14="http://schemas.microsoft.com/office/powerpoint/2010/main" val="410270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372EEB-7E12-4987-9ED0-083A57B39507}" type="datetimeFigureOut">
              <a:rPr lang="en-US" smtClean="0"/>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53FF86-B02F-42F2-9469-63387E225316}" type="slidenum">
              <a:rPr lang="en-US" smtClean="0"/>
              <a:t>‹#›</a:t>
            </a:fld>
            <a:endParaRPr lang="en-US"/>
          </a:p>
        </p:txBody>
      </p:sp>
    </p:spTree>
    <p:extLst>
      <p:ext uri="{BB962C8B-B14F-4D97-AF65-F5344CB8AC3E}">
        <p14:creationId xmlns:p14="http://schemas.microsoft.com/office/powerpoint/2010/main" val="51691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372EEB-7E12-4987-9ED0-083A57B39507}" type="datetimeFigureOut">
              <a:rPr lang="en-US" smtClean="0"/>
              <a:t>12/15/2017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53FF86-B02F-42F2-9469-63387E225316}" type="slidenum">
              <a:rPr lang="en-US" smtClean="0"/>
              <a:t>‹#›</a:t>
            </a:fld>
            <a:endParaRPr lang="en-US"/>
          </a:p>
        </p:txBody>
      </p:sp>
    </p:spTree>
    <p:extLst>
      <p:ext uri="{BB962C8B-B14F-4D97-AF65-F5344CB8AC3E}">
        <p14:creationId xmlns:p14="http://schemas.microsoft.com/office/powerpoint/2010/main" val="2429786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372EEB-7E12-4987-9ED0-083A57B39507}" type="datetimeFigureOut">
              <a:rPr lang="en-US" smtClean="0"/>
              <a:t>12/15/2017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53FF86-B02F-42F2-9469-63387E225316}" type="slidenum">
              <a:rPr lang="en-US" smtClean="0"/>
              <a:t>‹#›</a:t>
            </a:fld>
            <a:endParaRPr lang="en-US"/>
          </a:p>
        </p:txBody>
      </p:sp>
    </p:spTree>
    <p:extLst>
      <p:ext uri="{BB962C8B-B14F-4D97-AF65-F5344CB8AC3E}">
        <p14:creationId xmlns:p14="http://schemas.microsoft.com/office/powerpoint/2010/main" val="1928236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372EEB-7E12-4987-9ED0-083A57B39507}" type="datetimeFigureOut">
              <a:rPr lang="en-US" smtClean="0"/>
              <a:t>12/15/2017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53FF86-B02F-42F2-9469-63387E225316}" type="slidenum">
              <a:rPr lang="en-US" smtClean="0"/>
              <a:t>‹#›</a:t>
            </a:fld>
            <a:endParaRPr lang="en-US"/>
          </a:p>
        </p:txBody>
      </p:sp>
    </p:spTree>
    <p:extLst>
      <p:ext uri="{BB962C8B-B14F-4D97-AF65-F5344CB8AC3E}">
        <p14:creationId xmlns:p14="http://schemas.microsoft.com/office/powerpoint/2010/main" val="83301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372EEB-7E12-4987-9ED0-083A57B39507}" type="datetimeFigureOut">
              <a:rPr lang="en-US" smtClean="0"/>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53FF86-B02F-42F2-9469-63387E225316}" type="slidenum">
              <a:rPr lang="en-US" smtClean="0"/>
              <a:t>‹#›</a:t>
            </a:fld>
            <a:endParaRPr lang="en-US"/>
          </a:p>
        </p:txBody>
      </p:sp>
    </p:spTree>
    <p:extLst>
      <p:ext uri="{BB962C8B-B14F-4D97-AF65-F5344CB8AC3E}">
        <p14:creationId xmlns:p14="http://schemas.microsoft.com/office/powerpoint/2010/main" val="24164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372EEB-7E12-4987-9ED0-083A57B39507}" type="datetimeFigureOut">
              <a:rPr lang="en-US" smtClean="0"/>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53FF86-B02F-42F2-9469-63387E225316}" type="slidenum">
              <a:rPr lang="en-US" smtClean="0"/>
              <a:t>‹#›</a:t>
            </a:fld>
            <a:endParaRPr lang="en-US"/>
          </a:p>
        </p:txBody>
      </p:sp>
    </p:spTree>
    <p:extLst>
      <p:ext uri="{BB962C8B-B14F-4D97-AF65-F5344CB8AC3E}">
        <p14:creationId xmlns:p14="http://schemas.microsoft.com/office/powerpoint/2010/main" val="2855711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72EEB-7E12-4987-9ED0-083A57B39507}" type="datetimeFigureOut">
              <a:rPr lang="en-US" smtClean="0"/>
              <a:t>12/15/2017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3FF86-B02F-42F2-9469-63387E225316}" type="slidenum">
              <a:rPr lang="en-US" smtClean="0"/>
              <a:t>‹#›</a:t>
            </a:fld>
            <a:endParaRPr lang="en-US"/>
          </a:p>
        </p:txBody>
      </p:sp>
    </p:spTree>
    <p:extLst>
      <p:ext uri="{BB962C8B-B14F-4D97-AF65-F5344CB8AC3E}">
        <p14:creationId xmlns:p14="http://schemas.microsoft.com/office/powerpoint/2010/main" val="3705965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lab%20Note%20book/Lab%203/Lab%203(1).docx"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wmf"/><Relationship Id="rId5" Type="http://schemas.openxmlformats.org/officeDocument/2006/relationships/oleObject" Target="../embeddings/oleObject3.bin"/><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EECT112%20Lab4/EECT112%20Lab4.xlsx" TargetMode="External"/><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6.wmf"/><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2" Type="http://schemas.openxmlformats.org/officeDocument/2006/relationships/hyperlink" Target="Lab%205/Lab%205.docx"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9.png"/><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emf"/></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2.emf"/></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5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emf"/></Relationships>
</file>

<file path=ppt/slides/_rels/slide5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1.png"/><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6.wmf"/><Relationship Id="rId5" Type="http://schemas.openxmlformats.org/officeDocument/2006/relationships/oleObject" Target="../embeddings/oleObject6.bin"/><Relationship Id="rId4" Type="http://schemas.openxmlformats.org/officeDocument/2006/relationships/image" Target="../media/image87.emf"/></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91.png"/><Relationship Id="rId7" Type="http://schemas.openxmlformats.org/officeDocument/2006/relationships/image" Target="../media/image95.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4.emf"/><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0.wmf"/></Relationships>
</file>

<file path=ppt/slides/_rels/slide55.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7.emf"/><Relationship Id="rId7"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98.png"/><Relationship Id="rId5" Type="http://schemas.openxmlformats.org/officeDocument/2006/relationships/image" Target="../media/image96.wmf"/><Relationship Id="rId4" Type="http://schemas.openxmlformats.org/officeDocument/2006/relationships/oleObject" Target="../embeddings/oleObject8.bin"/></Relationships>
</file>

<file path=ppt/slides/_rels/slide5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02.wmf"/><Relationship Id="rId4" Type="http://schemas.openxmlformats.org/officeDocument/2006/relationships/oleObject" Target="../embeddings/oleObject9.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Lab%207%20(dig).docx"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lab%20Note%20book/lab%208/Lab%208%20(dig).docx"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file:///C:\Users\adrummond9\Documents\digatal\lab%20Note%20book\lab%202\Lecture%202a%20Slide%205.xlsx" TargetMode="External"/><Relationship Id="rId2" Type="http://schemas.openxmlformats.org/officeDocument/2006/relationships/hyperlink" Target="file:///C:\Users\adrummond9\Documents\digatal\lab%20Note%20book\lab%202\Lecture%202a%20Slide%203.xls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10.wmf"/><Relationship Id="rId4" Type="http://schemas.openxmlformats.org/officeDocument/2006/relationships/oleObject" Target="../embeddings/oleObject10.bin"/></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Lab%209/Lab%209.docx"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lab%20Note%20book/74ls08.pdf" TargetMode="External"/><Relationship Id="rId2" Type="http://schemas.openxmlformats.org/officeDocument/2006/relationships/hyperlink" Target="lab%20Note%20book/74ls04.pdf" TargetMode="External"/><Relationship Id="rId1" Type="http://schemas.openxmlformats.org/officeDocument/2006/relationships/slideLayout" Target="../slideLayouts/slideLayout2.xml"/><Relationship Id="rId4" Type="http://schemas.openxmlformats.org/officeDocument/2006/relationships/hyperlink" Target="lab%20Note%20book/74ls32.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EECT 112 Digital Fundamentals</a:t>
            </a:r>
            <a:endParaRPr lang="en-US" dirty="0"/>
          </a:p>
        </p:txBody>
      </p:sp>
      <p:sp>
        <p:nvSpPr>
          <p:cNvPr id="3" name="Subtitle 2"/>
          <p:cNvSpPr>
            <a:spLocks noGrp="1"/>
          </p:cNvSpPr>
          <p:nvPr>
            <p:ph type="subTitle" idx="1"/>
          </p:nvPr>
        </p:nvSpPr>
        <p:spPr/>
        <p:txBody>
          <a:bodyPr/>
          <a:lstStyle/>
          <a:p>
            <a:r>
              <a:rPr lang="en-US" dirty="0" smtClean="0"/>
              <a:t>Alex Drummond</a:t>
            </a:r>
          </a:p>
          <a:p>
            <a:r>
              <a:rPr lang="en-US" dirty="0" smtClean="0"/>
              <a:t>Partners included: Jarred Clark, Seth Wills, Jose Tapia, Emmanuel </a:t>
            </a:r>
            <a:r>
              <a:rPr lang="en-US" dirty="0" err="1" smtClean="0"/>
              <a:t>Ayiku-Teye</a:t>
            </a:r>
            <a:endParaRPr lang="en-US" dirty="0"/>
          </a:p>
        </p:txBody>
      </p:sp>
    </p:spTree>
    <p:extLst>
      <p:ext uri="{BB962C8B-B14F-4D97-AF65-F5344CB8AC3E}">
        <p14:creationId xmlns:p14="http://schemas.microsoft.com/office/powerpoint/2010/main" val="68128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Page 5</a:t>
            </a:r>
            <a:endParaRPr lang="en-US" dirty="0"/>
          </a:p>
        </p:txBody>
      </p:sp>
      <p:sp>
        <p:nvSpPr>
          <p:cNvPr id="4" name="Rectangle 3"/>
          <p:cNvSpPr/>
          <p:nvPr/>
        </p:nvSpPr>
        <p:spPr>
          <a:xfrm>
            <a:off x="629652" y="1690688"/>
            <a:ext cx="11353800" cy="2308324"/>
          </a:xfrm>
          <a:prstGeom prst="rect">
            <a:avLst/>
          </a:prstGeom>
        </p:spPr>
        <p:txBody>
          <a:bodyPr wrap="square">
            <a:spAutoFit/>
          </a:bodyPr>
          <a:lstStyle/>
          <a:p>
            <a:r>
              <a:rPr lang="en-US" sz="2400" dirty="0" smtClean="0"/>
              <a:t>Using the Lecture 2a Slide 18.xlxs spreadsheet determine what decimal value is equal to the maximum hexadecimal number and binary number. </a:t>
            </a:r>
          </a:p>
          <a:p>
            <a:endParaRPr lang="en-US" sz="2400" dirty="0" smtClean="0"/>
          </a:p>
          <a:p>
            <a:r>
              <a:rPr lang="en-US" sz="2400" dirty="0" smtClean="0"/>
              <a:t>Max Decimal value =15 15 15</a:t>
            </a:r>
          </a:p>
          <a:p>
            <a:r>
              <a:rPr lang="en-US" sz="2400" dirty="0" smtClean="0"/>
              <a:t>Hexadecimal value =F </a:t>
            </a:r>
            <a:r>
              <a:rPr lang="en-US" sz="2400" dirty="0" err="1" smtClean="0"/>
              <a:t>F</a:t>
            </a:r>
            <a:r>
              <a:rPr lang="en-US" sz="2400" dirty="0" smtClean="0"/>
              <a:t> </a:t>
            </a:r>
            <a:r>
              <a:rPr lang="en-US" sz="2400" dirty="0" err="1" smtClean="0"/>
              <a:t>F</a:t>
            </a:r>
            <a:endParaRPr lang="en-US" sz="2400" dirty="0" smtClean="0"/>
          </a:p>
          <a:p>
            <a:r>
              <a:rPr lang="en-US" sz="2400" dirty="0" smtClean="0"/>
              <a:t>Binary value =	1111 1111 1111</a:t>
            </a:r>
            <a:endParaRPr lang="en-US" sz="2400" dirty="0"/>
          </a:p>
        </p:txBody>
      </p:sp>
    </p:spTree>
    <p:extLst>
      <p:ext uri="{BB962C8B-B14F-4D97-AF65-F5344CB8AC3E}">
        <p14:creationId xmlns:p14="http://schemas.microsoft.com/office/powerpoint/2010/main" val="2255046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Observations</a:t>
            </a:r>
            <a:endParaRPr lang="en-US" dirty="0"/>
          </a:p>
        </p:txBody>
      </p:sp>
      <p:sp>
        <p:nvSpPr>
          <p:cNvPr id="4" name="TextBox 3"/>
          <p:cNvSpPr txBox="1"/>
          <p:nvPr/>
        </p:nvSpPr>
        <p:spPr>
          <a:xfrm>
            <a:off x="545432" y="1957137"/>
            <a:ext cx="7475621" cy="3785652"/>
          </a:xfrm>
          <a:prstGeom prst="rect">
            <a:avLst/>
          </a:prstGeom>
          <a:noFill/>
        </p:spPr>
        <p:txBody>
          <a:bodyPr wrap="square" rtlCol="0">
            <a:spAutoFit/>
          </a:bodyPr>
          <a:lstStyle/>
          <a:p>
            <a:r>
              <a:rPr lang="en-US" sz="2400" dirty="0" smtClean="0"/>
              <a:t>My observations for lab 2 were that binary numbers consist of ones and zeros. Binary has a base of two while Decimal number has a base of 10. Hexadecimal consist of numbers and letters 1 through F.</a:t>
            </a:r>
          </a:p>
          <a:p>
            <a:r>
              <a:rPr lang="en-US" sz="2400" dirty="0" smtClean="0"/>
              <a:t>Binary:</a:t>
            </a:r>
          </a:p>
          <a:p>
            <a:r>
              <a:rPr lang="en-US" sz="2400" dirty="0" smtClean="0"/>
              <a:t>2^2</a:t>
            </a:r>
          </a:p>
          <a:p>
            <a:r>
              <a:rPr lang="en-US" sz="2400" dirty="0" smtClean="0"/>
              <a:t>Decimal </a:t>
            </a:r>
          </a:p>
          <a:p>
            <a:r>
              <a:rPr lang="en-US" sz="2400" dirty="0" smtClean="0"/>
              <a:t>10^2</a:t>
            </a:r>
          </a:p>
          <a:p>
            <a:r>
              <a:rPr lang="en-US" sz="2400" dirty="0" smtClean="0"/>
              <a:t>Hexadecimal	</a:t>
            </a:r>
          </a:p>
          <a:p>
            <a:r>
              <a:rPr lang="en-US" sz="2400" dirty="0" smtClean="0"/>
              <a:t>16^2 	</a:t>
            </a:r>
            <a:endParaRPr lang="en-US" sz="2400" dirty="0"/>
          </a:p>
        </p:txBody>
      </p:sp>
    </p:spTree>
    <p:extLst>
      <p:ext uri="{BB962C8B-B14F-4D97-AF65-F5344CB8AC3E}">
        <p14:creationId xmlns:p14="http://schemas.microsoft.com/office/powerpoint/2010/main" val="1485872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Logic Gates			Date: 9-29-17</a:t>
            </a:r>
            <a:br>
              <a:rPr lang="en-US" dirty="0" smtClean="0"/>
            </a:br>
            <a:r>
              <a:rPr lang="en-US" dirty="0" smtClean="0"/>
              <a:t>Lab Partner: Emmanuel </a:t>
            </a:r>
            <a:r>
              <a:rPr lang="en-US" dirty="0" err="1" smtClean="0"/>
              <a:t>Ayiku-Teye</a:t>
            </a:r>
            <a:r>
              <a:rPr lang="en-US" dirty="0" smtClean="0"/>
              <a:t> </a:t>
            </a:r>
            <a:endParaRPr lang="en-US" dirty="0"/>
          </a:p>
        </p:txBody>
      </p:sp>
      <p:sp>
        <p:nvSpPr>
          <p:cNvPr id="4" name="TextBox 3"/>
          <p:cNvSpPr txBox="1"/>
          <p:nvPr/>
        </p:nvSpPr>
        <p:spPr>
          <a:xfrm>
            <a:off x="581527" y="1690688"/>
            <a:ext cx="5001126" cy="1754326"/>
          </a:xfrm>
          <a:prstGeom prst="rect">
            <a:avLst/>
          </a:prstGeom>
          <a:noFill/>
        </p:spPr>
        <p:txBody>
          <a:bodyPr wrap="square" rtlCol="0">
            <a:spAutoFit/>
          </a:bodyPr>
          <a:lstStyle/>
          <a:p>
            <a:r>
              <a:rPr lang="en-US" sz="3600" dirty="0" smtClean="0"/>
              <a:t>Purpose of the lab:</a:t>
            </a:r>
          </a:p>
          <a:p>
            <a:r>
              <a:rPr lang="en-US" sz="3600" dirty="0" smtClean="0"/>
              <a:t>To test</a:t>
            </a:r>
            <a:r>
              <a:rPr lang="en-US" sz="3600" dirty="0" smtClean="0"/>
              <a:t> </a:t>
            </a:r>
            <a:r>
              <a:rPr lang="en-US" sz="3600" dirty="0" smtClean="0"/>
              <a:t>How to test AND </a:t>
            </a:r>
            <a:r>
              <a:rPr lang="en-US" sz="3600" dirty="0" err="1" smtClean="0"/>
              <a:t>and</a:t>
            </a:r>
            <a:r>
              <a:rPr lang="en-US" sz="3600" dirty="0" smtClean="0"/>
              <a:t> OR gates</a:t>
            </a:r>
          </a:p>
        </p:txBody>
      </p:sp>
      <p:sp>
        <p:nvSpPr>
          <p:cNvPr id="5" name="TextBox 4"/>
          <p:cNvSpPr txBox="1"/>
          <p:nvPr/>
        </p:nvSpPr>
        <p:spPr>
          <a:xfrm>
            <a:off x="5582653" y="1690688"/>
            <a:ext cx="5422232" cy="3693319"/>
          </a:xfrm>
          <a:prstGeom prst="rect">
            <a:avLst/>
          </a:prstGeom>
          <a:noFill/>
        </p:spPr>
        <p:txBody>
          <a:bodyPr wrap="square" rtlCol="0">
            <a:spAutoFit/>
          </a:bodyPr>
          <a:lstStyle/>
          <a:p>
            <a:r>
              <a:rPr lang="en-US" sz="3600" dirty="0" smtClean="0"/>
              <a:t>Equipment Needed:</a:t>
            </a:r>
          </a:p>
          <a:p>
            <a:r>
              <a:rPr lang="en-US" sz="3600" dirty="0"/>
              <a:t>1 – Digital </a:t>
            </a:r>
            <a:r>
              <a:rPr lang="en-US" sz="3600" dirty="0" err="1"/>
              <a:t>Multimeter</a:t>
            </a:r>
            <a:endParaRPr lang="en-US" sz="3600" dirty="0"/>
          </a:p>
          <a:p>
            <a:r>
              <a:rPr lang="en-US" sz="3600" dirty="0"/>
              <a:t>2 – 10Kohm</a:t>
            </a:r>
          </a:p>
          <a:p>
            <a:r>
              <a:rPr lang="en-US" sz="3600" dirty="0"/>
              <a:t>1 – 4 position dip switch</a:t>
            </a:r>
          </a:p>
          <a:p>
            <a:r>
              <a:rPr lang="en-US" sz="3600" dirty="0"/>
              <a:t>1 – 74LS08</a:t>
            </a:r>
          </a:p>
          <a:p>
            <a:r>
              <a:rPr lang="en-US" sz="3600" dirty="0"/>
              <a:t>1 – 74LS32</a:t>
            </a:r>
          </a:p>
          <a:p>
            <a:endParaRPr lang="en-US" dirty="0" smtClean="0"/>
          </a:p>
        </p:txBody>
      </p:sp>
    </p:spTree>
    <p:extLst>
      <p:ext uri="{BB962C8B-B14F-4D97-AF65-F5344CB8AC3E}">
        <p14:creationId xmlns:p14="http://schemas.microsoft.com/office/powerpoint/2010/main" val="50864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Multisim</a:t>
            </a:r>
            <a:endParaRPr lang="en-US" dirty="0"/>
          </a:p>
        </p:txBody>
      </p:sp>
      <p:pic>
        <p:nvPicPr>
          <p:cNvPr id="4" name="Picture 3"/>
          <p:cNvPicPr>
            <a:picLocks noChangeAspect="1"/>
          </p:cNvPicPr>
          <p:nvPr/>
        </p:nvPicPr>
        <p:blipFill>
          <a:blip r:embed="rId3"/>
          <a:stretch>
            <a:fillRect/>
          </a:stretch>
        </p:blipFill>
        <p:spPr>
          <a:xfrm>
            <a:off x="838199" y="1690688"/>
            <a:ext cx="4118811" cy="3137986"/>
          </a:xfrm>
          <a:prstGeom prst="rect">
            <a:avLst/>
          </a:prstGeom>
        </p:spPr>
      </p:pic>
      <p:pic>
        <p:nvPicPr>
          <p:cNvPr id="5" name="Picture 4"/>
          <p:cNvPicPr>
            <a:picLocks noChangeAspect="1"/>
          </p:cNvPicPr>
          <p:nvPr/>
        </p:nvPicPr>
        <p:blipFill>
          <a:blip r:embed="rId4"/>
          <a:stretch>
            <a:fillRect/>
          </a:stretch>
        </p:blipFill>
        <p:spPr>
          <a:xfrm>
            <a:off x="6174205" y="1690688"/>
            <a:ext cx="3962400" cy="3137986"/>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534330664"/>
              </p:ext>
            </p:extLst>
          </p:nvPr>
        </p:nvGraphicFramePr>
        <p:xfrm>
          <a:off x="5117433" y="2133600"/>
          <a:ext cx="1056772" cy="1062248"/>
        </p:xfrm>
        <a:graphic>
          <a:graphicData uri="http://schemas.openxmlformats.org/presentationml/2006/ole">
            <mc:AlternateContent xmlns:mc="http://schemas.openxmlformats.org/markup-compatibility/2006">
              <mc:Choice xmlns:v="urn:schemas-microsoft-com:vml" Requires="v">
                <p:oleObj spid="_x0000_s2082" name="Packager Shell Object" showAsIcon="1" r:id="rId5" imgW="717120" imgH="516600" progId="Package">
                  <p:embed/>
                </p:oleObj>
              </mc:Choice>
              <mc:Fallback>
                <p:oleObj name="Packager Shell Object" showAsIcon="1" r:id="rId5" imgW="717120" imgH="516600" progId="Package">
                  <p:embed/>
                  <p:pic>
                    <p:nvPicPr>
                      <p:cNvPr id="0" name=""/>
                      <p:cNvPicPr/>
                      <p:nvPr/>
                    </p:nvPicPr>
                    <p:blipFill>
                      <a:blip r:embed="rId6"/>
                      <a:stretch>
                        <a:fillRect/>
                      </a:stretch>
                    </p:blipFill>
                    <p:spPr>
                      <a:xfrm>
                        <a:off x="5117433" y="2133600"/>
                        <a:ext cx="1056772" cy="1062248"/>
                      </a:xfrm>
                      <a:prstGeom prst="rect">
                        <a:avLst/>
                      </a:prstGeom>
                    </p:spPr>
                  </p:pic>
                </p:oleObj>
              </mc:Fallback>
            </mc:AlternateContent>
          </a:graphicData>
        </a:graphic>
      </p:graphicFrame>
      <p:sp>
        <p:nvSpPr>
          <p:cNvPr id="7" name="TextBox 6"/>
          <p:cNvSpPr txBox="1"/>
          <p:nvPr/>
        </p:nvSpPr>
        <p:spPr>
          <a:xfrm>
            <a:off x="561474" y="5271586"/>
            <a:ext cx="4668254" cy="646331"/>
          </a:xfrm>
          <a:prstGeom prst="rect">
            <a:avLst/>
          </a:prstGeom>
          <a:noFill/>
        </p:spPr>
        <p:txBody>
          <a:bodyPr wrap="square" rtlCol="0">
            <a:spAutoFit/>
          </a:bodyPr>
          <a:lstStyle/>
          <a:p>
            <a:r>
              <a:rPr lang="en-US" dirty="0" smtClean="0"/>
              <a:t>This </a:t>
            </a:r>
            <a:r>
              <a:rPr lang="en-US" dirty="0" err="1" smtClean="0"/>
              <a:t>multisim</a:t>
            </a:r>
            <a:r>
              <a:rPr lang="en-US" dirty="0" smtClean="0"/>
              <a:t> we tested the output with a 74ls08 gate also known as the AND gate</a:t>
            </a:r>
            <a:endParaRPr lang="en-US" dirty="0"/>
          </a:p>
        </p:txBody>
      </p:sp>
      <p:sp>
        <p:nvSpPr>
          <p:cNvPr id="8" name="TextBox 7"/>
          <p:cNvSpPr txBox="1"/>
          <p:nvPr/>
        </p:nvSpPr>
        <p:spPr>
          <a:xfrm>
            <a:off x="6096000" y="5271586"/>
            <a:ext cx="4040605" cy="923330"/>
          </a:xfrm>
          <a:prstGeom prst="rect">
            <a:avLst/>
          </a:prstGeom>
          <a:noFill/>
        </p:spPr>
        <p:txBody>
          <a:bodyPr wrap="square" rtlCol="0">
            <a:spAutoFit/>
          </a:bodyPr>
          <a:lstStyle/>
          <a:p>
            <a:r>
              <a:rPr lang="en-US" dirty="0" smtClean="0"/>
              <a:t>In this </a:t>
            </a:r>
            <a:r>
              <a:rPr lang="en-US" dirty="0" err="1" smtClean="0"/>
              <a:t>multisim</a:t>
            </a:r>
            <a:r>
              <a:rPr lang="en-US" dirty="0" smtClean="0"/>
              <a:t> we tested the output of the 74ls32 gate which is also known as the OR gate</a:t>
            </a:r>
            <a:endParaRPr lang="en-US" dirty="0"/>
          </a:p>
        </p:txBody>
      </p:sp>
    </p:spTree>
    <p:extLst>
      <p:ext uri="{BB962C8B-B14F-4D97-AF65-F5344CB8AC3E}">
        <p14:creationId xmlns:p14="http://schemas.microsoft.com/office/powerpoint/2010/main" val="20406952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Results for AND Gate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033619"/>
              </p:ext>
            </p:extLst>
          </p:nvPr>
        </p:nvGraphicFramePr>
        <p:xfrm>
          <a:off x="501316" y="1690688"/>
          <a:ext cx="5257800" cy="4203034"/>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533991470"/>
                    </a:ext>
                  </a:extLst>
                </a:gridCol>
                <a:gridCol w="1752600">
                  <a:extLst>
                    <a:ext uri="{9D8B030D-6E8A-4147-A177-3AD203B41FA5}">
                      <a16:colId xmlns:a16="http://schemas.microsoft.com/office/drawing/2014/main" val="925808225"/>
                    </a:ext>
                  </a:extLst>
                </a:gridCol>
                <a:gridCol w="1752600">
                  <a:extLst>
                    <a:ext uri="{9D8B030D-6E8A-4147-A177-3AD203B41FA5}">
                      <a16:colId xmlns:a16="http://schemas.microsoft.com/office/drawing/2014/main" val="168022266"/>
                    </a:ext>
                  </a:extLst>
                </a:gridCol>
              </a:tblGrid>
              <a:tr h="942129">
                <a:tc>
                  <a:txBody>
                    <a:bodyPr/>
                    <a:lstStyle/>
                    <a:p>
                      <a:endParaRPr lang="en-US" dirty="0"/>
                    </a:p>
                  </a:txBody>
                  <a:tcPr/>
                </a:tc>
                <a:tc>
                  <a:txBody>
                    <a:bodyPr/>
                    <a:lstStyle/>
                    <a:p>
                      <a:r>
                        <a:rPr lang="en-US" dirty="0" smtClean="0"/>
                        <a:t>Simulated</a:t>
                      </a:r>
                      <a:endParaRPr lang="en-US" dirty="0"/>
                    </a:p>
                  </a:txBody>
                  <a:tcPr/>
                </a:tc>
                <a:tc>
                  <a:txBody>
                    <a:bodyPr/>
                    <a:lstStyle/>
                    <a:p>
                      <a:endParaRPr lang="en-US"/>
                    </a:p>
                  </a:txBody>
                  <a:tcPr/>
                </a:tc>
                <a:extLst>
                  <a:ext uri="{0D108BD9-81ED-4DB2-BD59-A6C34878D82A}">
                    <a16:rowId xmlns:a16="http://schemas.microsoft.com/office/drawing/2014/main" val="835449448"/>
                  </a:ext>
                </a:extLst>
              </a:tr>
              <a:tr h="652181">
                <a:tc>
                  <a:txBody>
                    <a:bodyPr/>
                    <a:lstStyle/>
                    <a:p>
                      <a:r>
                        <a:rPr lang="en-US" dirty="0" smtClean="0"/>
                        <a:t>S1</a:t>
                      </a:r>
                      <a:endParaRPr lang="en-US" dirty="0"/>
                    </a:p>
                  </a:txBody>
                  <a:tcPr/>
                </a:tc>
                <a:tc>
                  <a:txBody>
                    <a:bodyPr/>
                    <a:lstStyle/>
                    <a:p>
                      <a:r>
                        <a:rPr lang="en-US" dirty="0" smtClean="0"/>
                        <a:t>S2</a:t>
                      </a:r>
                      <a:endParaRPr lang="en-US" dirty="0"/>
                    </a:p>
                  </a:txBody>
                  <a:tcPr/>
                </a:tc>
                <a:tc>
                  <a:txBody>
                    <a:bodyPr/>
                    <a:lstStyle/>
                    <a:p>
                      <a:r>
                        <a:rPr lang="en-US" dirty="0" smtClean="0"/>
                        <a:t>Output</a:t>
                      </a:r>
                      <a:endParaRPr lang="en-US" dirty="0"/>
                    </a:p>
                  </a:txBody>
                  <a:tcPr/>
                </a:tc>
                <a:extLst>
                  <a:ext uri="{0D108BD9-81ED-4DB2-BD59-A6C34878D82A}">
                    <a16:rowId xmlns:a16="http://schemas.microsoft.com/office/drawing/2014/main" val="2700855724"/>
                  </a:ext>
                </a:extLst>
              </a:tr>
              <a:tr h="652181">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3963618828"/>
                  </a:ext>
                </a:extLst>
              </a:tr>
              <a:tr h="652181">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352393370"/>
                  </a:ext>
                </a:extLst>
              </a:tr>
              <a:tr h="652181">
                <a:tc>
                  <a:txBody>
                    <a:bodyPr/>
                    <a:lstStyle/>
                    <a:p>
                      <a:r>
                        <a:rPr lang="en-US" dirty="0" smtClean="0"/>
                        <a:t>1</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3253659277"/>
                  </a:ext>
                </a:extLst>
              </a:tr>
              <a:tr h="652181">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extLst>
                  <a:ext uri="{0D108BD9-81ED-4DB2-BD59-A6C34878D82A}">
                    <a16:rowId xmlns:a16="http://schemas.microsoft.com/office/drawing/2014/main" val="1444045788"/>
                  </a:ext>
                </a:extLst>
              </a:tr>
            </a:tbl>
          </a:graphicData>
        </a:graphic>
      </p:graphicFrame>
      <p:sp>
        <p:nvSpPr>
          <p:cNvPr id="5" name="TextBox 4"/>
          <p:cNvSpPr txBox="1"/>
          <p:nvPr/>
        </p:nvSpPr>
        <p:spPr>
          <a:xfrm>
            <a:off x="4780547" y="6192252"/>
            <a:ext cx="2630905" cy="369332"/>
          </a:xfrm>
          <a:prstGeom prst="rect">
            <a:avLst/>
          </a:prstGeom>
          <a:noFill/>
        </p:spPr>
        <p:txBody>
          <a:bodyPr wrap="square" rtlCol="0">
            <a:spAutoFit/>
          </a:bodyPr>
          <a:lstStyle/>
          <a:p>
            <a:r>
              <a:rPr lang="en-US" dirty="0" smtClean="0"/>
              <a:t>Enter excel here</a:t>
            </a:r>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3144817882"/>
              </p:ext>
            </p:extLst>
          </p:nvPr>
        </p:nvGraphicFramePr>
        <p:xfrm>
          <a:off x="6096000" y="1690688"/>
          <a:ext cx="5257800" cy="4203034"/>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533991470"/>
                    </a:ext>
                  </a:extLst>
                </a:gridCol>
                <a:gridCol w="1752600">
                  <a:extLst>
                    <a:ext uri="{9D8B030D-6E8A-4147-A177-3AD203B41FA5}">
                      <a16:colId xmlns:a16="http://schemas.microsoft.com/office/drawing/2014/main" val="925808225"/>
                    </a:ext>
                  </a:extLst>
                </a:gridCol>
                <a:gridCol w="1752600">
                  <a:extLst>
                    <a:ext uri="{9D8B030D-6E8A-4147-A177-3AD203B41FA5}">
                      <a16:colId xmlns:a16="http://schemas.microsoft.com/office/drawing/2014/main" val="168022266"/>
                    </a:ext>
                  </a:extLst>
                </a:gridCol>
              </a:tblGrid>
              <a:tr h="942129">
                <a:tc>
                  <a:txBody>
                    <a:bodyPr/>
                    <a:lstStyle/>
                    <a:p>
                      <a:endParaRPr lang="en-US" dirty="0"/>
                    </a:p>
                  </a:txBody>
                  <a:tcPr/>
                </a:tc>
                <a:tc>
                  <a:txBody>
                    <a:bodyPr/>
                    <a:lstStyle/>
                    <a:p>
                      <a:r>
                        <a:rPr lang="en-US" dirty="0" smtClean="0"/>
                        <a:t>Tested</a:t>
                      </a:r>
                      <a:endParaRPr lang="en-US" dirty="0"/>
                    </a:p>
                  </a:txBody>
                  <a:tcPr/>
                </a:tc>
                <a:tc>
                  <a:txBody>
                    <a:bodyPr/>
                    <a:lstStyle/>
                    <a:p>
                      <a:endParaRPr lang="en-US"/>
                    </a:p>
                  </a:txBody>
                  <a:tcPr/>
                </a:tc>
                <a:extLst>
                  <a:ext uri="{0D108BD9-81ED-4DB2-BD59-A6C34878D82A}">
                    <a16:rowId xmlns:a16="http://schemas.microsoft.com/office/drawing/2014/main" val="835449448"/>
                  </a:ext>
                </a:extLst>
              </a:tr>
              <a:tr h="652181">
                <a:tc>
                  <a:txBody>
                    <a:bodyPr/>
                    <a:lstStyle/>
                    <a:p>
                      <a:r>
                        <a:rPr lang="en-US" dirty="0" smtClean="0"/>
                        <a:t>S1</a:t>
                      </a:r>
                      <a:endParaRPr lang="en-US" dirty="0"/>
                    </a:p>
                  </a:txBody>
                  <a:tcPr/>
                </a:tc>
                <a:tc>
                  <a:txBody>
                    <a:bodyPr/>
                    <a:lstStyle/>
                    <a:p>
                      <a:r>
                        <a:rPr lang="en-US" dirty="0" smtClean="0"/>
                        <a:t>S2</a:t>
                      </a:r>
                      <a:endParaRPr lang="en-US" dirty="0"/>
                    </a:p>
                  </a:txBody>
                  <a:tcPr/>
                </a:tc>
                <a:tc>
                  <a:txBody>
                    <a:bodyPr/>
                    <a:lstStyle/>
                    <a:p>
                      <a:r>
                        <a:rPr lang="en-US" dirty="0" smtClean="0"/>
                        <a:t>Output</a:t>
                      </a:r>
                      <a:endParaRPr lang="en-US" dirty="0"/>
                    </a:p>
                  </a:txBody>
                  <a:tcPr/>
                </a:tc>
                <a:extLst>
                  <a:ext uri="{0D108BD9-81ED-4DB2-BD59-A6C34878D82A}">
                    <a16:rowId xmlns:a16="http://schemas.microsoft.com/office/drawing/2014/main" val="2700855724"/>
                  </a:ext>
                </a:extLst>
              </a:tr>
              <a:tr h="652181">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3963618828"/>
                  </a:ext>
                </a:extLst>
              </a:tr>
              <a:tr h="652181">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352393370"/>
                  </a:ext>
                </a:extLst>
              </a:tr>
              <a:tr h="652181">
                <a:tc>
                  <a:txBody>
                    <a:bodyPr/>
                    <a:lstStyle/>
                    <a:p>
                      <a:r>
                        <a:rPr lang="en-US" dirty="0" smtClean="0"/>
                        <a:t>1</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3253659277"/>
                  </a:ext>
                </a:extLst>
              </a:tr>
              <a:tr h="652181">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4.4V</a:t>
                      </a:r>
                      <a:endParaRPr lang="en-US" dirty="0"/>
                    </a:p>
                  </a:txBody>
                  <a:tcPr/>
                </a:tc>
                <a:extLst>
                  <a:ext uri="{0D108BD9-81ED-4DB2-BD59-A6C34878D82A}">
                    <a16:rowId xmlns:a16="http://schemas.microsoft.com/office/drawing/2014/main" val="1444045788"/>
                  </a:ext>
                </a:extLst>
              </a:tr>
            </a:tbl>
          </a:graphicData>
        </a:graphic>
      </p:graphicFrame>
    </p:spTree>
    <p:extLst>
      <p:ext uri="{BB962C8B-B14F-4D97-AF65-F5344CB8AC3E}">
        <p14:creationId xmlns:p14="http://schemas.microsoft.com/office/powerpoint/2010/main" val="3500091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Results for OR Gate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6334364"/>
              </p:ext>
            </p:extLst>
          </p:nvPr>
        </p:nvGraphicFramePr>
        <p:xfrm>
          <a:off x="501316" y="1690688"/>
          <a:ext cx="5257800" cy="4203034"/>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533991470"/>
                    </a:ext>
                  </a:extLst>
                </a:gridCol>
                <a:gridCol w="1752600">
                  <a:extLst>
                    <a:ext uri="{9D8B030D-6E8A-4147-A177-3AD203B41FA5}">
                      <a16:colId xmlns:a16="http://schemas.microsoft.com/office/drawing/2014/main" val="925808225"/>
                    </a:ext>
                  </a:extLst>
                </a:gridCol>
                <a:gridCol w="1752600">
                  <a:extLst>
                    <a:ext uri="{9D8B030D-6E8A-4147-A177-3AD203B41FA5}">
                      <a16:colId xmlns:a16="http://schemas.microsoft.com/office/drawing/2014/main" val="168022266"/>
                    </a:ext>
                  </a:extLst>
                </a:gridCol>
              </a:tblGrid>
              <a:tr h="942129">
                <a:tc>
                  <a:txBody>
                    <a:bodyPr/>
                    <a:lstStyle/>
                    <a:p>
                      <a:endParaRPr lang="en-US" dirty="0"/>
                    </a:p>
                  </a:txBody>
                  <a:tcPr/>
                </a:tc>
                <a:tc>
                  <a:txBody>
                    <a:bodyPr/>
                    <a:lstStyle/>
                    <a:p>
                      <a:r>
                        <a:rPr lang="en-US" dirty="0" smtClean="0"/>
                        <a:t>Simulated</a:t>
                      </a:r>
                      <a:endParaRPr lang="en-US" dirty="0"/>
                    </a:p>
                  </a:txBody>
                  <a:tcPr/>
                </a:tc>
                <a:tc>
                  <a:txBody>
                    <a:bodyPr/>
                    <a:lstStyle/>
                    <a:p>
                      <a:endParaRPr lang="en-US"/>
                    </a:p>
                  </a:txBody>
                  <a:tcPr/>
                </a:tc>
                <a:extLst>
                  <a:ext uri="{0D108BD9-81ED-4DB2-BD59-A6C34878D82A}">
                    <a16:rowId xmlns:a16="http://schemas.microsoft.com/office/drawing/2014/main" val="835449448"/>
                  </a:ext>
                </a:extLst>
              </a:tr>
              <a:tr h="652181">
                <a:tc>
                  <a:txBody>
                    <a:bodyPr/>
                    <a:lstStyle/>
                    <a:p>
                      <a:r>
                        <a:rPr lang="en-US" dirty="0" smtClean="0"/>
                        <a:t>S1</a:t>
                      </a:r>
                      <a:endParaRPr lang="en-US" dirty="0"/>
                    </a:p>
                  </a:txBody>
                  <a:tcPr/>
                </a:tc>
                <a:tc>
                  <a:txBody>
                    <a:bodyPr/>
                    <a:lstStyle/>
                    <a:p>
                      <a:r>
                        <a:rPr lang="en-US" dirty="0" smtClean="0"/>
                        <a:t>S2</a:t>
                      </a:r>
                      <a:endParaRPr lang="en-US" dirty="0"/>
                    </a:p>
                  </a:txBody>
                  <a:tcPr/>
                </a:tc>
                <a:tc>
                  <a:txBody>
                    <a:bodyPr/>
                    <a:lstStyle/>
                    <a:p>
                      <a:r>
                        <a:rPr lang="en-US" dirty="0" smtClean="0"/>
                        <a:t>Output</a:t>
                      </a:r>
                      <a:endParaRPr lang="en-US" dirty="0"/>
                    </a:p>
                  </a:txBody>
                  <a:tcPr/>
                </a:tc>
                <a:extLst>
                  <a:ext uri="{0D108BD9-81ED-4DB2-BD59-A6C34878D82A}">
                    <a16:rowId xmlns:a16="http://schemas.microsoft.com/office/drawing/2014/main" val="2700855724"/>
                  </a:ext>
                </a:extLst>
              </a:tr>
              <a:tr h="652181">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3963618828"/>
                  </a:ext>
                </a:extLst>
              </a:tr>
              <a:tr h="652181">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extLst>
                  <a:ext uri="{0D108BD9-81ED-4DB2-BD59-A6C34878D82A}">
                    <a16:rowId xmlns:a16="http://schemas.microsoft.com/office/drawing/2014/main" val="352393370"/>
                  </a:ext>
                </a:extLst>
              </a:tr>
              <a:tr h="652181">
                <a:tc>
                  <a:txBody>
                    <a:bodyPr/>
                    <a:lstStyle/>
                    <a:p>
                      <a:r>
                        <a:rPr lang="en-US" dirty="0" smtClean="0"/>
                        <a:t>1</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extLst>
                  <a:ext uri="{0D108BD9-81ED-4DB2-BD59-A6C34878D82A}">
                    <a16:rowId xmlns:a16="http://schemas.microsoft.com/office/drawing/2014/main" val="3253659277"/>
                  </a:ext>
                </a:extLst>
              </a:tr>
              <a:tr h="652181">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extLst>
                  <a:ext uri="{0D108BD9-81ED-4DB2-BD59-A6C34878D82A}">
                    <a16:rowId xmlns:a16="http://schemas.microsoft.com/office/drawing/2014/main" val="1444045788"/>
                  </a:ext>
                </a:extLst>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4081767202"/>
              </p:ext>
            </p:extLst>
          </p:nvPr>
        </p:nvGraphicFramePr>
        <p:xfrm>
          <a:off x="6096000" y="1690688"/>
          <a:ext cx="5257800" cy="4203034"/>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533991470"/>
                    </a:ext>
                  </a:extLst>
                </a:gridCol>
                <a:gridCol w="1752600">
                  <a:extLst>
                    <a:ext uri="{9D8B030D-6E8A-4147-A177-3AD203B41FA5}">
                      <a16:colId xmlns:a16="http://schemas.microsoft.com/office/drawing/2014/main" val="925808225"/>
                    </a:ext>
                  </a:extLst>
                </a:gridCol>
                <a:gridCol w="1752600">
                  <a:extLst>
                    <a:ext uri="{9D8B030D-6E8A-4147-A177-3AD203B41FA5}">
                      <a16:colId xmlns:a16="http://schemas.microsoft.com/office/drawing/2014/main" val="168022266"/>
                    </a:ext>
                  </a:extLst>
                </a:gridCol>
              </a:tblGrid>
              <a:tr h="942129">
                <a:tc>
                  <a:txBody>
                    <a:bodyPr/>
                    <a:lstStyle/>
                    <a:p>
                      <a:endParaRPr lang="en-US" dirty="0"/>
                    </a:p>
                  </a:txBody>
                  <a:tcPr/>
                </a:tc>
                <a:tc>
                  <a:txBody>
                    <a:bodyPr/>
                    <a:lstStyle/>
                    <a:p>
                      <a:r>
                        <a:rPr lang="en-US" dirty="0" smtClean="0"/>
                        <a:t>Tested</a:t>
                      </a:r>
                      <a:endParaRPr lang="en-US" dirty="0"/>
                    </a:p>
                  </a:txBody>
                  <a:tcPr/>
                </a:tc>
                <a:tc>
                  <a:txBody>
                    <a:bodyPr/>
                    <a:lstStyle/>
                    <a:p>
                      <a:endParaRPr lang="en-US" dirty="0"/>
                    </a:p>
                  </a:txBody>
                  <a:tcPr/>
                </a:tc>
                <a:extLst>
                  <a:ext uri="{0D108BD9-81ED-4DB2-BD59-A6C34878D82A}">
                    <a16:rowId xmlns:a16="http://schemas.microsoft.com/office/drawing/2014/main" val="835449448"/>
                  </a:ext>
                </a:extLst>
              </a:tr>
              <a:tr h="652181">
                <a:tc>
                  <a:txBody>
                    <a:bodyPr/>
                    <a:lstStyle/>
                    <a:p>
                      <a:r>
                        <a:rPr lang="en-US" dirty="0" smtClean="0"/>
                        <a:t>S1</a:t>
                      </a:r>
                      <a:endParaRPr lang="en-US" dirty="0"/>
                    </a:p>
                  </a:txBody>
                  <a:tcPr/>
                </a:tc>
                <a:tc>
                  <a:txBody>
                    <a:bodyPr/>
                    <a:lstStyle/>
                    <a:p>
                      <a:r>
                        <a:rPr lang="en-US" dirty="0" smtClean="0"/>
                        <a:t>S2</a:t>
                      </a:r>
                      <a:endParaRPr lang="en-US" dirty="0"/>
                    </a:p>
                  </a:txBody>
                  <a:tcPr/>
                </a:tc>
                <a:tc>
                  <a:txBody>
                    <a:bodyPr/>
                    <a:lstStyle/>
                    <a:p>
                      <a:r>
                        <a:rPr lang="en-US" dirty="0" smtClean="0"/>
                        <a:t>Output</a:t>
                      </a:r>
                      <a:endParaRPr lang="en-US" dirty="0"/>
                    </a:p>
                  </a:txBody>
                  <a:tcPr/>
                </a:tc>
                <a:extLst>
                  <a:ext uri="{0D108BD9-81ED-4DB2-BD59-A6C34878D82A}">
                    <a16:rowId xmlns:a16="http://schemas.microsoft.com/office/drawing/2014/main" val="2700855724"/>
                  </a:ext>
                </a:extLst>
              </a:tr>
              <a:tr h="652181">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3963618828"/>
                  </a:ext>
                </a:extLst>
              </a:tr>
              <a:tr h="652181">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4.4</a:t>
                      </a:r>
                      <a:endParaRPr lang="en-US" dirty="0"/>
                    </a:p>
                  </a:txBody>
                  <a:tcPr/>
                </a:tc>
                <a:extLst>
                  <a:ext uri="{0D108BD9-81ED-4DB2-BD59-A6C34878D82A}">
                    <a16:rowId xmlns:a16="http://schemas.microsoft.com/office/drawing/2014/main" val="352393370"/>
                  </a:ext>
                </a:extLst>
              </a:tr>
              <a:tr h="652181">
                <a:tc>
                  <a:txBody>
                    <a:bodyPr/>
                    <a:lstStyle/>
                    <a:p>
                      <a:r>
                        <a:rPr lang="en-US" dirty="0" smtClean="0"/>
                        <a:t>1</a:t>
                      </a:r>
                      <a:endParaRPr lang="en-US" dirty="0"/>
                    </a:p>
                  </a:txBody>
                  <a:tcPr/>
                </a:tc>
                <a:tc>
                  <a:txBody>
                    <a:bodyPr/>
                    <a:lstStyle/>
                    <a:p>
                      <a:r>
                        <a:rPr lang="en-US" dirty="0" smtClean="0"/>
                        <a:t>0</a:t>
                      </a:r>
                      <a:endParaRPr lang="en-US" dirty="0"/>
                    </a:p>
                  </a:txBody>
                  <a:tcPr/>
                </a:tc>
                <a:tc>
                  <a:txBody>
                    <a:bodyPr/>
                    <a:lstStyle/>
                    <a:p>
                      <a:r>
                        <a:rPr lang="en-US" dirty="0" smtClean="0"/>
                        <a:t>4.4</a:t>
                      </a:r>
                      <a:endParaRPr lang="en-US" dirty="0"/>
                    </a:p>
                  </a:txBody>
                  <a:tcPr/>
                </a:tc>
                <a:extLst>
                  <a:ext uri="{0D108BD9-81ED-4DB2-BD59-A6C34878D82A}">
                    <a16:rowId xmlns:a16="http://schemas.microsoft.com/office/drawing/2014/main" val="3253659277"/>
                  </a:ext>
                </a:extLst>
              </a:tr>
              <a:tr h="652181">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4.4</a:t>
                      </a:r>
                      <a:endParaRPr lang="en-US" dirty="0"/>
                    </a:p>
                  </a:txBody>
                  <a:tcPr/>
                </a:tc>
                <a:extLst>
                  <a:ext uri="{0D108BD9-81ED-4DB2-BD59-A6C34878D82A}">
                    <a16:rowId xmlns:a16="http://schemas.microsoft.com/office/drawing/2014/main" val="1444045788"/>
                  </a:ext>
                </a:extLst>
              </a:tr>
            </a:tbl>
          </a:graphicData>
        </a:graphic>
      </p:graphicFrame>
      <p:sp>
        <p:nvSpPr>
          <p:cNvPr id="6" name="TextBox 5"/>
          <p:cNvSpPr txBox="1"/>
          <p:nvPr/>
        </p:nvSpPr>
        <p:spPr>
          <a:xfrm>
            <a:off x="2181726" y="6331099"/>
            <a:ext cx="6543174" cy="369332"/>
          </a:xfrm>
          <a:prstGeom prst="rect">
            <a:avLst/>
          </a:prstGeom>
          <a:noFill/>
        </p:spPr>
        <p:txBody>
          <a:bodyPr wrap="square" rtlCol="0">
            <a:spAutoFit/>
          </a:bodyPr>
          <a:lstStyle/>
          <a:p>
            <a:r>
              <a:rPr lang="en-US" dirty="0" smtClean="0">
                <a:hlinkClick r:id="rId2" action="ppaction://hlinkfile"/>
              </a:rPr>
              <a:t>Lab 3 word doc</a:t>
            </a: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1616334364"/>
              </p:ext>
            </p:extLst>
          </p:nvPr>
        </p:nvGraphicFramePr>
        <p:xfrm>
          <a:off x="532847" y="1690688"/>
          <a:ext cx="5257800" cy="4203034"/>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533991470"/>
                    </a:ext>
                  </a:extLst>
                </a:gridCol>
                <a:gridCol w="1752600">
                  <a:extLst>
                    <a:ext uri="{9D8B030D-6E8A-4147-A177-3AD203B41FA5}">
                      <a16:colId xmlns:a16="http://schemas.microsoft.com/office/drawing/2014/main" val="925808225"/>
                    </a:ext>
                  </a:extLst>
                </a:gridCol>
                <a:gridCol w="1752600">
                  <a:extLst>
                    <a:ext uri="{9D8B030D-6E8A-4147-A177-3AD203B41FA5}">
                      <a16:colId xmlns:a16="http://schemas.microsoft.com/office/drawing/2014/main" val="168022266"/>
                    </a:ext>
                  </a:extLst>
                </a:gridCol>
              </a:tblGrid>
              <a:tr h="942129">
                <a:tc>
                  <a:txBody>
                    <a:bodyPr/>
                    <a:lstStyle/>
                    <a:p>
                      <a:endParaRPr lang="en-US" dirty="0"/>
                    </a:p>
                  </a:txBody>
                  <a:tcPr/>
                </a:tc>
                <a:tc>
                  <a:txBody>
                    <a:bodyPr/>
                    <a:lstStyle/>
                    <a:p>
                      <a:r>
                        <a:rPr lang="en-US" dirty="0" smtClean="0"/>
                        <a:t>Simulated</a:t>
                      </a:r>
                      <a:endParaRPr lang="en-US" dirty="0"/>
                    </a:p>
                  </a:txBody>
                  <a:tcPr/>
                </a:tc>
                <a:tc>
                  <a:txBody>
                    <a:bodyPr/>
                    <a:lstStyle/>
                    <a:p>
                      <a:endParaRPr lang="en-US"/>
                    </a:p>
                  </a:txBody>
                  <a:tcPr/>
                </a:tc>
                <a:extLst>
                  <a:ext uri="{0D108BD9-81ED-4DB2-BD59-A6C34878D82A}">
                    <a16:rowId xmlns:a16="http://schemas.microsoft.com/office/drawing/2014/main" val="835449448"/>
                  </a:ext>
                </a:extLst>
              </a:tr>
              <a:tr h="652181">
                <a:tc>
                  <a:txBody>
                    <a:bodyPr/>
                    <a:lstStyle/>
                    <a:p>
                      <a:r>
                        <a:rPr lang="en-US" dirty="0" smtClean="0"/>
                        <a:t>S1</a:t>
                      </a:r>
                      <a:endParaRPr lang="en-US" dirty="0"/>
                    </a:p>
                  </a:txBody>
                  <a:tcPr/>
                </a:tc>
                <a:tc>
                  <a:txBody>
                    <a:bodyPr/>
                    <a:lstStyle/>
                    <a:p>
                      <a:r>
                        <a:rPr lang="en-US" dirty="0" smtClean="0"/>
                        <a:t>S2</a:t>
                      </a:r>
                      <a:endParaRPr lang="en-US" dirty="0"/>
                    </a:p>
                  </a:txBody>
                  <a:tcPr/>
                </a:tc>
                <a:tc>
                  <a:txBody>
                    <a:bodyPr/>
                    <a:lstStyle/>
                    <a:p>
                      <a:r>
                        <a:rPr lang="en-US" dirty="0" smtClean="0"/>
                        <a:t>Output</a:t>
                      </a:r>
                      <a:endParaRPr lang="en-US" dirty="0"/>
                    </a:p>
                  </a:txBody>
                  <a:tcPr/>
                </a:tc>
                <a:extLst>
                  <a:ext uri="{0D108BD9-81ED-4DB2-BD59-A6C34878D82A}">
                    <a16:rowId xmlns:a16="http://schemas.microsoft.com/office/drawing/2014/main" val="2700855724"/>
                  </a:ext>
                </a:extLst>
              </a:tr>
              <a:tr h="652181">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3963618828"/>
                  </a:ext>
                </a:extLst>
              </a:tr>
              <a:tr h="652181">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extLst>
                  <a:ext uri="{0D108BD9-81ED-4DB2-BD59-A6C34878D82A}">
                    <a16:rowId xmlns:a16="http://schemas.microsoft.com/office/drawing/2014/main" val="352393370"/>
                  </a:ext>
                </a:extLst>
              </a:tr>
              <a:tr h="652181">
                <a:tc>
                  <a:txBody>
                    <a:bodyPr/>
                    <a:lstStyle/>
                    <a:p>
                      <a:r>
                        <a:rPr lang="en-US" dirty="0" smtClean="0"/>
                        <a:t>1</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extLst>
                  <a:ext uri="{0D108BD9-81ED-4DB2-BD59-A6C34878D82A}">
                    <a16:rowId xmlns:a16="http://schemas.microsoft.com/office/drawing/2014/main" val="3253659277"/>
                  </a:ext>
                </a:extLst>
              </a:tr>
              <a:tr h="652181">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extLst>
                  <a:ext uri="{0D108BD9-81ED-4DB2-BD59-A6C34878D82A}">
                    <a16:rowId xmlns:a16="http://schemas.microsoft.com/office/drawing/2014/main" val="1444045788"/>
                  </a:ext>
                </a:extLst>
              </a:tr>
            </a:tbl>
          </a:graphicData>
        </a:graphic>
      </p:graphicFrame>
    </p:spTree>
    <p:extLst>
      <p:ext uri="{BB962C8B-B14F-4D97-AF65-F5344CB8AC3E}">
        <p14:creationId xmlns:p14="http://schemas.microsoft.com/office/powerpoint/2010/main" val="2971969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Pictures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609600" y="1825624"/>
            <a:ext cx="4761186" cy="367128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705599" y="1825624"/>
            <a:ext cx="5181597" cy="3671286"/>
          </a:xfrm>
          <a:prstGeom prst="rect">
            <a:avLst/>
          </a:prstGeom>
        </p:spPr>
      </p:pic>
      <p:sp>
        <p:nvSpPr>
          <p:cNvPr id="6" name="TextBox 5"/>
          <p:cNvSpPr txBox="1"/>
          <p:nvPr/>
        </p:nvSpPr>
        <p:spPr>
          <a:xfrm>
            <a:off x="609599" y="5917324"/>
            <a:ext cx="4761187" cy="646331"/>
          </a:xfrm>
          <a:prstGeom prst="rect">
            <a:avLst/>
          </a:prstGeom>
          <a:noFill/>
        </p:spPr>
        <p:txBody>
          <a:bodyPr wrap="square" rtlCol="0">
            <a:spAutoFit/>
          </a:bodyPr>
          <a:lstStyle/>
          <a:p>
            <a:r>
              <a:rPr lang="en-US" dirty="0" smtClean="0"/>
              <a:t>This is the tested of the </a:t>
            </a:r>
            <a:r>
              <a:rPr lang="en-US" dirty="0" err="1" smtClean="0"/>
              <a:t>multisim</a:t>
            </a:r>
            <a:r>
              <a:rPr lang="en-US" dirty="0" smtClean="0"/>
              <a:t> with the 74ls32 gate also known as the OR gate </a:t>
            </a:r>
            <a:endParaRPr lang="en-US" dirty="0"/>
          </a:p>
        </p:txBody>
      </p:sp>
      <p:sp>
        <p:nvSpPr>
          <p:cNvPr id="8" name="TextBox 7"/>
          <p:cNvSpPr txBox="1"/>
          <p:nvPr/>
        </p:nvSpPr>
        <p:spPr>
          <a:xfrm>
            <a:off x="6705599" y="5917324"/>
            <a:ext cx="5034456" cy="646331"/>
          </a:xfrm>
          <a:prstGeom prst="rect">
            <a:avLst/>
          </a:prstGeom>
          <a:noFill/>
        </p:spPr>
        <p:txBody>
          <a:bodyPr wrap="square" rtlCol="0">
            <a:spAutoFit/>
          </a:bodyPr>
          <a:lstStyle/>
          <a:p>
            <a:r>
              <a:rPr lang="en-US" dirty="0" smtClean="0"/>
              <a:t>This is the tested </a:t>
            </a:r>
            <a:r>
              <a:rPr lang="en-US" dirty="0" err="1" smtClean="0"/>
              <a:t>multisim</a:t>
            </a:r>
            <a:r>
              <a:rPr lang="en-US" dirty="0" smtClean="0"/>
              <a:t> with the 74ls08 also known as the AND gate</a:t>
            </a:r>
            <a:endParaRPr lang="en-US" dirty="0"/>
          </a:p>
        </p:txBody>
      </p:sp>
    </p:spTree>
    <p:extLst>
      <p:ext uri="{BB962C8B-B14F-4D97-AF65-F5344CB8AC3E}">
        <p14:creationId xmlns:p14="http://schemas.microsoft.com/office/powerpoint/2010/main" val="3362011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US" dirty="0"/>
          </a:p>
        </p:txBody>
      </p:sp>
      <p:sp>
        <p:nvSpPr>
          <p:cNvPr id="4" name="TextBox 3"/>
          <p:cNvSpPr txBox="1"/>
          <p:nvPr/>
        </p:nvSpPr>
        <p:spPr>
          <a:xfrm>
            <a:off x="745957" y="1844842"/>
            <a:ext cx="10700085" cy="2862322"/>
          </a:xfrm>
          <a:prstGeom prst="rect">
            <a:avLst/>
          </a:prstGeom>
          <a:noFill/>
        </p:spPr>
        <p:txBody>
          <a:bodyPr wrap="square" rtlCol="0">
            <a:spAutoFit/>
          </a:bodyPr>
          <a:lstStyle/>
          <a:p>
            <a:r>
              <a:rPr lang="en-US" sz="3600" dirty="0" smtClean="0"/>
              <a:t>My observations are that an AND gate only has one state that makes the output come out as an on state which is when all states are ones. While the OR gate only has one state where the output results in a zero which is when the state is all zeros</a:t>
            </a:r>
            <a:endParaRPr lang="en-US" sz="3600" dirty="0"/>
          </a:p>
        </p:txBody>
      </p:sp>
    </p:spTree>
    <p:extLst>
      <p:ext uri="{BB962C8B-B14F-4D97-AF65-F5344CB8AC3E}">
        <p14:creationId xmlns:p14="http://schemas.microsoft.com/office/powerpoint/2010/main" val="25166247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Date:10-6-17</a:t>
            </a:r>
            <a:br>
              <a:rPr lang="en-US" dirty="0" smtClean="0"/>
            </a:br>
            <a:r>
              <a:rPr lang="en-US" dirty="0" smtClean="0"/>
              <a:t>Lab Partner: Emmanuel </a:t>
            </a:r>
            <a:r>
              <a:rPr lang="en-US" dirty="0" err="1" smtClean="0"/>
              <a:t>Ayiku-Teye</a:t>
            </a:r>
            <a:endParaRPr lang="en-US" dirty="0"/>
          </a:p>
        </p:txBody>
      </p:sp>
      <p:sp>
        <p:nvSpPr>
          <p:cNvPr id="4" name="Rectangle 3"/>
          <p:cNvSpPr/>
          <p:nvPr/>
        </p:nvSpPr>
        <p:spPr>
          <a:xfrm>
            <a:off x="469232" y="2059656"/>
            <a:ext cx="6096000" cy="1754326"/>
          </a:xfrm>
          <a:prstGeom prst="rect">
            <a:avLst/>
          </a:prstGeom>
        </p:spPr>
        <p:txBody>
          <a:bodyPr>
            <a:spAutoFit/>
          </a:bodyPr>
          <a:lstStyle/>
          <a:p>
            <a:r>
              <a:rPr lang="en-US" sz="3600" dirty="0" smtClean="0"/>
              <a:t>The purpose of this lab is to:</a:t>
            </a:r>
          </a:p>
          <a:p>
            <a:r>
              <a:rPr lang="en-US" sz="3600" dirty="0" smtClean="0"/>
              <a:t>Test</a:t>
            </a:r>
            <a:r>
              <a:rPr lang="en-US" sz="3600" dirty="0" smtClean="0"/>
              <a:t> </a:t>
            </a:r>
            <a:r>
              <a:rPr lang="en-US" sz="3600" dirty="0" smtClean="0"/>
              <a:t>more about describing Logic Circuits algebraically</a:t>
            </a:r>
            <a:endParaRPr lang="en-US" sz="3600" dirty="0"/>
          </a:p>
        </p:txBody>
      </p:sp>
      <p:sp>
        <p:nvSpPr>
          <p:cNvPr id="5" name="TextBox 4"/>
          <p:cNvSpPr txBox="1"/>
          <p:nvPr/>
        </p:nvSpPr>
        <p:spPr>
          <a:xfrm>
            <a:off x="6946232" y="2059656"/>
            <a:ext cx="4876800" cy="3416320"/>
          </a:xfrm>
          <a:prstGeom prst="rect">
            <a:avLst/>
          </a:prstGeom>
          <a:noFill/>
        </p:spPr>
        <p:txBody>
          <a:bodyPr wrap="square" rtlCol="0">
            <a:spAutoFit/>
          </a:bodyPr>
          <a:lstStyle/>
          <a:p>
            <a:r>
              <a:rPr lang="en-US" sz="3600" dirty="0" smtClean="0"/>
              <a:t>Equipment needed:</a:t>
            </a:r>
          </a:p>
          <a:p>
            <a:r>
              <a:rPr lang="en-US" sz="3600" dirty="0" smtClean="0"/>
              <a:t>1 – Digital </a:t>
            </a:r>
            <a:r>
              <a:rPr lang="en-US" sz="3600" dirty="0" err="1" smtClean="0"/>
              <a:t>Multimeter</a:t>
            </a:r>
            <a:endParaRPr lang="en-US" sz="3600" dirty="0" smtClean="0"/>
          </a:p>
          <a:p>
            <a:r>
              <a:rPr lang="en-US" sz="3600" dirty="0" smtClean="0"/>
              <a:t>3 – 10Kohm</a:t>
            </a:r>
          </a:p>
          <a:p>
            <a:r>
              <a:rPr lang="en-US" sz="3600" dirty="0" smtClean="0"/>
              <a:t>1 – 4 position dip switch</a:t>
            </a:r>
          </a:p>
          <a:p>
            <a:r>
              <a:rPr lang="en-US" sz="3600" dirty="0" smtClean="0"/>
              <a:t>1 – 74LS08</a:t>
            </a:r>
          </a:p>
          <a:p>
            <a:r>
              <a:rPr lang="en-US" sz="3600" dirty="0" smtClean="0"/>
              <a:t>1 – 74LS32</a:t>
            </a:r>
            <a:endParaRPr lang="en-US" sz="3600" dirty="0"/>
          </a:p>
        </p:txBody>
      </p:sp>
    </p:spTree>
    <p:extLst>
      <p:ext uri="{BB962C8B-B14F-4D97-AF65-F5344CB8AC3E}">
        <p14:creationId xmlns:p14="http://schemas.microsoft.com/office/powerpoint/2010/main" val="28671284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a:t>
            </a:r>
            <a:r>
              <a:rPr lang="en-US" dirty="0" err="1" smtClean="0"/>
              <a:t>Multisims</a:t>
            </a:r>
            <a:endParaRPr lang="en-US" dirty="0"/>
          </a:p>
        </p:txBody>
      </p:sp>
      <p:pic>
        <p:nvPicPr>
          <p:cNvPr id="4" name="Picture 3"/>
          <p:cNvPicPr>
            <a:picLocks noChangeAspect="1"/>
          </p:cNvPicPr>
          <p:nvPr/>
        </p:nvPicPr>
        <p:blipFill>
          <a:blip r:embed="rId3"/>
          <a:stretch>
            <a:fillRect/>
          </a:stretch>
        </p:blipFill>
        <p:spPr>
          <a:xfrm>
            <a:off x="272715" y="1690688"/>
            <a:ext cx="5506453" cy="3170070"/>
          </a:xfrm>
          <a:prstGeom prst="rect">
            <a:avLst/>
          </a:prstGeom>
        </p:spPr>
      </p:pic>
      <p:pic>
        <p:nvPicPr>
          <p:cNvPr id="5" name="Picture 4"/>
          <p:cNvPicPr>
            <a:picLocks noChangeAspect="1"/>
          </p:cNvPicPr>
          <p:nvPr/>
        </p:nvPicPr>
        <p:blipFill>
          <a:blip r:embed="rId4"/>
          <a:stretch>
            <a:fillRect/>
          </a:stretch>
        </p:blipFill>
        <p:spPr>
          <a:xfrm>
            <a:off x="6336633" y="1690688"/>
            <a:ext cx="5582652" cy="3170070"/>
          </a:xfrm>
          <a:prstGeom prst="rect">
            <a:avLst/>
          </a:prstGeom>
        </p:spPr>
      </p:pic>
      <p:sp>
        <p:nvSpPr>
          <p:cNvPr id="6" name="TextBox 5"/>
          <p:cNvSpPr txBox="1"/>
          <p:nvPr/>
        </p:nvSpPr>
        <p:spPr>
          <a:xfrm>
            <a:off x="689811" y="5213684"/>
            <a:ext cx="4957010" cy="923330"/>
          </a:xfrm>
          <a:prstGeom prst="rect">
            <a:avLst/>
          </a:prstGeom>
          <a:noFill/>
        </p:spPr>
        <p:txBody>
          <a:bodyPr wrap="square" rtlCol="0">
            <a:spAutoFit/>
          </a:bodyPr>
          <a:lstStyle/>
          <a:p>
            <a:r>
              <a:rPr lang="en-US" dirty="0" smtClean="0"/>
              <a:t>In this </a:t>
            </a:r>
            <a:r>
              <a:rPr lang="en-US" dirty="0" err="1" smtClean="0"/>
              <a:t>multisim</a:t>
            </a:r>
            <a:r>
              <a:rPr lang="en-US" dirty="0" smtClean="0"/>
              <a:t> the output of the AND gate is connected to the input of the or gate while the 3</a:t>
            </a:r>
            <a:r>
              <a:rPr lang="en-US" baseline="30000" dirty="0" smtClean="0"/>
              <a:t>rd</a:t>
            </a:r>
            <a:r>
              <a:rPr lang="en-US" dirty="0" smtClean="0"/>
              <a:t> switch is connected to the OR gate</a:t>
            </a:r>
            <a:endParaRPr lang="en-US" dirty="0"/>
          </a:p>
        </p:txBody>
      </p:sp>
      <p:sp>
        <p:nvSpPr>
          <p:cNvPr id="7" name="TextBox 6"/>
          <p:cNvSpPr txBox="1"/>
          <p:nvPr/>
        </p:nvSpPr>
        <p:spPr>
          <a:xfrm>
            <a:off x="6593305" y="5213684"/>
            <a:ext cx="4760495" cy="923330"/>
          </a:xfrm>
          <a:prstGeom prst="rect">
            <a:avLst/>
          </a:prstGeom>
          <a:noFill/>
        </p:spPr>
        <p:txBody>
          <a:bodyPr wrap="square" rtlCol="0">
            <a:spAutoFit/>
          </a:bodyPr>
          <a:lstStyle/>
          <a:p>
            <a:r>
              <a:rPr lang="en-US" dirty="0" smtClean="0"/>
              <a:t>In this </a:t>
            </a:r>
            <a:r>
              <a:rPr lang="en-US" dirty="0" err="1" smtClean="0"/>
              <a:t>multisim</a:t>
            </a:r>
            <a:r>
              <a:rPr lang="en-US" dirty="0" smtClean="0"/>
              <a:t> the output of the OR gate is connected to the AND gate while the 3</a:t>
            </a:r>
            <a:r>
              <a:rPr lang="en-US" baseline="30000" dirty="0" smtClean="0"/>
              <a:t>rd</a:t>
            </a:r>
            <a:r>
              <a:rPr lang="en-US" dirty="0" smtClean="0"/>
              <a:t> gate is connected to the input of the AND gate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004549391"/>
              </p:ext>
            </p:extLst>
          </p:nvPr>
        </p:nvGraphicFramePr>
        <p:xfrm>
          <a:off x="5037222" y="4235116"/>
          <a:ext cx="1732546" cy="883611"/>
        </p:xfrm>
        <a:graphic>
          <a:graphicData uri="http://schemas.openxmlformats.org/presentationml/2006/ole">
            <mc:AlternateContent xmlns:mc="http://schemas.openxmlformats.org/markup-compatibility/2006">
              <mc:Choice xmlns:v="urn:schemas-microsoft-com:vml" Requires="v">
                <p:oleObj spid="_x0000_s3101" name="Packager Shell Object" showAsIcon="1" r:id="rId5" imgW="1252800" imgH="516600" progId="Package">
                  <p:embed/>
                </p:oleObj>
              </mc:Choice>
              <mc:Fallback>
                <p:oleObj name="Packager Shell Object" showAsIcon="1" r:id="rId5" imgW="1252800" imgH="516600" progId="Package">
                  <p:embed/>
                  <p:pic>
                    <p:nvPicPr>
                      <p:cNvPr id="0" name=""/>
                      <p:cNvPicPr/>
                      <p:nvPr/>
                    </p:nvPicPr>
                    <p:blipFill>
                      <a:blip r:embed="rId6"/>
                      <a:stretch>
                        <a:fillRect/>
                      </a:stretch>
                    </p:blipFill>
                    <p:spPr>
                      <a:xfrm>
                        <a:off x="5037222" y="4235116"/>
                        <a:ext cx="1732546" cy="883611"/>
                      </a:xfrm>
                      <a:prstGeom prst="rect">
                        <a:avLst/>
                      </a:prstGeom>
                    </p:spPr>
                  </p:pic>
                </p:oleObj>
              </mc:Fallback>
            </mc:AlternateContent>
          </a:graphicData>
        </a:graphic>
      </p:graphicFrame>
    </p:spTree>
    <p:extLst>
      <p:ext uri="{BB962C8B-B14F-4D97-AF65-F5344CB8AC3E}">
        <p14:creationId xmlns:p14="http://schemas.microsoft.com/office/powerpoint/2010/main" val="1255905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Logic Level			Date:9-8-17</a:t>
            </a:r>
            <a:br>
              <a:rPr lang="en-US" dirty="0" smtClean="0"/>
            </a:br>
            <a:r>
              <a:rPr lang="en-US" dirty="0" smtClean="0"/>
              <a:t>Partner: Steve Kepler</a:t>
            </a:r>
            <a:endParaRPr lang="en-US" dirty="0"/>
          </a:p>
        </p:txBody>
      </p:sp>
      <p:sp>
        <p:nvSpPr>
          <p:cNvPr id="5" name="TextBox 4"/>
          <p:cNvSpPr txBox="1"/>
          <p:nvPr/>
        </p:nvSpPr>
        <p:spPr>
          <a:xfrm>
            <a:off x="520348" y="1690688"/>
            <a:ext cx="4212074" cy="3416320"/>
          </a:xfrm>
          <a:prstGeom prst="rect">
            <a:avLst/>
          </a:prstGeom>
          <a:noFill/>
        </p:spPr>
        <p:txBody>
          <a:bodyPr wrap="square" rtlCol="0">
            <a:spAutoFit/>
          </a:bodyPr>
          <a:lstStyle/>
          <a:p>
            <a:r>
              <a:rPr lang="en-US" sz="3600" dirty="0" smtClean="0"/>
              <a:t>Purpose:</a:t>
            </a:r>
          </a:p>
          <a:p>
            <a:r>
              <a:rPr lang="en-US" sz="3600" dirty="0" smtClean="0"/>
              <a:t>To test</a:t>
            </a:r>
            <a:r>
              <a:rPr lang="en-US" sz="3600" dirty="0" smtClean="0"/>
              <a:t> </a:t>
            </a:r>
            <a:r>
              <a:rPr lang="en-US" sz="3600" dirty="0" smtClean="0"/>
              <a:t>how to create logic levels for digital circuits using switches and resistors </a:t>
            </a:r>
            <a:endParaRPr lang="en-US" sz="3600" dirty="0"/>
          </a:p>
        </p:txBody>
      </p:sp>
      <p:sp>
        <p:nvSpPr>
          <p:cNvPr id="6" name="TextBox 5"/>
          <p:cNvSpPr txBox="1"/>
          <p:nvPr/>
        </p:nvSpPr>
        <p:spPr>
          <a:xfrm>
            <a:off x="5935579" y="2133600"/>
            <a:ext cx="5101389" cy="2862322"/>
          </a:xfrm>
          <a:prstGeom prst="rect">
            <a:avLst/>
          </a:prstGeom>
          <a:noFill/>
        </p:spPr>
        <p:txBody>
          <a:bodyPr wrap="square" rtlCol="0">
            <a:spAutoFit/>
          </a:bodyPr>
          <a:lstStyle/>
          <a:p>
            <a:r>
              <a:rPr lang="en-US" sz="3600" dirty="0" smtClean="0"/>
              <a:t>What equipment was needed:</a:t>
            </a:r>
          </a:p>
          <a:p>
            <a:r>
              <a:rPr lang="en-US" sz="3600" dirty="0" smtClean="0"/>
              <a:t>1-Digatal </a:t>
            </a:r>
            <a:r>
              <a:rPr lang="en-US" sz="3600" dirty="0" err="1" smtClean="0"/>
              <a:t>Multimeter</a:t>
            </a:r>
            <a:endParaRPr lang="en-US" sz="3600" dirty="0" smtClean="0"/>
          </a:p>
          <a:p>
            <a:r>
              <a:rPr lang="en-US" sz="3600" dirty="0" smtClean="0"/>
              <a:t>4-10Kohm </a:t>
            </a:r>
          </a:p>
          <a:p>
            <a:r>
              <a:rPr lang="en-US" sz="3600" dirty="0" smtClean="0"/>
              <a:t>1-4 position dip switch</a:t>
            </a:r>
            <a:endParaRPr lang="en-US" sz="3600" dirty="0"/>
          </a:p>
        </p:txBody>
      </p:sp>
    </p:spTree>
    <p:extLst>
      <p:ext uri="{BB962C8B-B14F-4D97-AF65-F5344CB8AC3E}">
        <p14:creationId xmlns:p14="http://schemas.microsoft.com/office/powerpoint/2010/main" val="733733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4:Pics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908" y="1690688"/>
            <a:ext cx="4792754" cy="2900767"/>
          </a:xfrm>
        </p:spPr>
      </p:pic>
      <p:sp>
        <p:nvSpPr>
          <p:cNvPr id="5" name="TextBox 4"/>
          <p:cNvSpPr txBox="1"/>
          <p:nvPr/>
        </p:nvSpPr>
        <p:spPr>
          <a:xfrm>
            <a:off x="557011" y="4950373"/>
            <a:ext cx="7672589" cy="923330"/>
          </a:xfrm>
          <a:prstGeom prst="rect">
            <a:avLst/>
          </a:prstGeom>
          <a:noFill/>
        </p:spPr>
        <p:txBody>
          <a:bodyPr wrap="square" rtlCol="0">
            <a:spAutoFit/>
          </a:bodyPr>
          <a:lstStyle/>
          <a:p>
            <a:r>
              <a:rPr lang="en-US" dirty="0" smtClean="0"/>
              <a:t>This is the read when all switches are off in the </a:t>
            </a:r>
            <a:r>
              <a:rPr lang="en-US" dirty="0" err="1" smtClean="0"/>
              <a:t>multisim</a:t>
            </a:r>
            <a:r>
              <a:rPr lang="en-US" dirty="0" smtClean="0"/>
              <a:t> where the output of the AND gates goes into the input of the OR gate  . We read a voltage of .1740. (0,0,0)</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406" y="1828105"/>
            <a:ext cx="4908331" cy="2900767"/>
          </a:xfrm>
          <a:prstGeom prst="rect">
            <a:avLst/>
          </a:prstGeom>
        </p:spPr>
      </p:pic>
    </p:spTree>
    <p:extLst>
      <p:ext uri="{BB962C8B-B14F-4D97-AF65-F5344CB8AC3E}">
        <p14:creationId xmlns:p14="http://schemas.microsoft.com/office/powerpoint/2010/main" val="3314008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Pics</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044160" y="1033647"/>
            <a:ext cx="3331779" cy="4795962"/>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6607" y="1858852"/>
            <a:ext cx="6043448" cy="3049479"/>
          </a:xfrm>
          <a:prstGeom prst="rect">
            <a:avLst/>
          </a:prstGeom>
        </p:spPr>
      </p:pic>
      <p:sp>
        <p:nvSpPr>
          <p:cNvPr id="10" name="Rectangle 9"/>
          <p:cNvSpPr/>
          <p:nvPr/>
        </p:nvSpPr>
        <p:spPr>
          <a:xfrm>
            <a:off x="525517" y="5265682"/>
            <a:ext cx="8944304" cy="646331"/>
          </a:xfrm>
          <a:prstGeom prst="rect">
            <a:avLst/>
          </a:prstGeom>
        </p:spPr>
        <p:txBody>
          <a:bodyPr wrap="square">
            <a:spAutoFit/>
          </a:bodyPr>
          <a:lstStyle/>
          <a:p>
            <a:r>
              <a:rPr lang="en-US" dirty="0"/>
              <a:t>This is the read when </a:t>
            </a:r>
            <a:r>
              <a:rPr lang="en-US" dirty="0" smtClean="0"/>
              <a:t>switch3 is on in </a:t>
            </a:r>
            <a:r>
              <a:rPr lang="en-US" dirty="0"/>
              <a:t>the </a:t>
            </a:r>
            <a:r>
              <a:rPr lang="en-US" dirty="0" err="1"/>
              <a:t>multisim</a:t>
            </a:r>
            <a:r>
              <a:rPr lang="en-US" dirty="0"/>
              <a:t> where the output of the AND gates goes into the input of the OR </a:t>
            </a:r>
            <a:r>
              <a:rPr lang="en-US" dirty="0" smtClean="0"/>
              <a:t>gate. </a:t>
            </a:r>
            <a:r>
              <a:rPr lang="en-US" dirty="0"/>
              <a:t>We read a voltage of </a:t>
            </a:r>
            <a:r>
              <a:rPr lang="en-US" dirty="0" smtClean="0"/>
              <a:t>4.4428. (0,0,1)</a:t>
            </a:r>
            <a:endParaRPr lang="en-US" dirty="0"/>
          </a:p>
        </p:txBody>
      </p:sp>
    </p:spTree>
    <p:extLst>
      <p:ext uri="{BB962C8B-B14F-4D97-AF65-F5344CB8AC3E}">
        <p14:creationId xmlns:p14="http://schemas.microsoft.com/office/powerpoint/2010/main" val="1945644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Pics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525" y="2207173"/>
            <a:ext cx="4782282" cy="273269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8345" y="2207172"/>
            <a:ext cx="6096000" cy="2834941"/>
          </a:xfrm>
          <a:prstGeom prst="rect">
            <a:avLst/>
          </a:prstGeom>
        </p:spPr>
      </p:pic>
      <p:sp>
        <p:nvSpPr>
          <p:cNvPr id="6" name="Rectangle 5"/>
          <p:cNvSpPr/>
          <p:nvPr/>
        </p:nvSpPr>
        <p:spPr>
          <a:xfrm>
            <a:off x="838200" y="5456348"/>
            <a:ext cx="6096000" cy="923330"/>
          </a:xfrm>
          <a:prstGeom prst="rect">
            <a:avLst/>
          </a:prstGeom>
        </p:spPr>
        <p:txBody>
          <a:bodyPr>
            <a:spAutoFit/>
          </a:bodyPr>
          <a:lstStyle/>
          <a:p>
            <a:r>
              <a:rPr lang="en-US" dirty="0"/>
              <a:t>This is the read when </a:t>
            </a:r>
            <a:r>
              <a:rPr lang="en-US" dirty="0" smtClean="0"/>
              <a:t>switch 2 is on </a:t>
            </a:r>
            <a:r>
              <a:rPr lang="en-US" dirty="0"/>
              <a:t>in the </a:t>
            </a:r>
            <a:r>
              <a:rPr lang="en-US" dirty="0" err="1"/>
              <a:t>multisim</a:t>
            </a:r>
            <a:r>
              <a:rPr lang="en-US" dirty="0"/>
              <a:t> where the output of the AND gates goes into the input of the OR gate  . We read a voltage of </a:t>
            </a:r>
            <a:r>
              <a:rPr lang="en-US" dirty="0" smtClean="0"/>
              <a:t>.1741</a:t>
            </a:r>
            <a:endParaRPr lang="en-US" dirty="0"/>
          </a:p>
        </p:txBody>
      </p:sp>
    </p:spTree>
    <p:extLst>
      <p:ext uri="{BB962C8B-B14F-4D97-AF65-F5344CB8AC3E}">
        <p14:creationId xmlns:p14="http://schemas.microsoft.com/office/powerpoint/2010/main" val="3713865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Pics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640394" y="1530528"/>
            <a:ext cx="2944374" cy="326469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1786" y="1613504"/>
            <a:ext cx="5602014" cy="3021558"/>
          </a:xfrm>
          <a:prstGeom prst="rect">
            <a:avLst/>
          </a:prstGeom>
        </p:spPr>
      </p:pic>
      <p:sp>
        <p:nvSpPr>
          <p:cNvPr id="6" name="Rectangle 5"/>
          <p:cNvSpPr/>
          <p:nvPr/>
        </p:nvSpPr>
        <p:spPr>
          <a:xfrm>
            <a:off x="480234" y="5237569"/>
            <a:ext cx="10873566" cy="646331"/>
          </a:xfrm>
          <a:prstGeom prst="rect">
            <a:avLst/>
          </a:prstGeom>
        </p:spPr>
        <p:txBody>
          <a:bodyPr wrap="square">
            <a:spAutoFit/>
          </a:bodyPr>
          <a:lstStyle/>
          <a:p>
            <a:r>
              <a:rPr lang="en-US" dirty="0"/>
              <a:t>This is the read when </a:t>
            </a:r>
            <a:r>
              <a:rPr lang="en-US" dirty="0" smtClean="0"/>
              <a:t>switches 2 and 3 are on in </a:t>
            </a:r>
            <a:r>
              <a:rPr lang="en-US" dirty="0"/>
              <a:t>the </a:t>
            </a:r>
            <a:r>
              <a:rPr lang="en-US" dirty="0" err="1"/>
              <a:t>multisim</a:t>
            </a:r>
            <a:r>
              <a:rPr lang="en-US" dirty="0"/>
              <a:t> where the output of the AND gates goes into the input of the OR gate  . We read a voltage of </a:t>
            </a:r>
            <a:r>
              <a:rPr lang="en-US" dirty="0" smtClean="0"/>
              <a:t>4.4412. (0,1,1)</a:t>
            </a:r>
            <a:endParaRPr lang="en-US" dirty="0"/>
          </a:p>
        </p:txBody>
      </p:sp>
    </p:spTree>
    <p:extLst>
      <p:ext uri="{BB962C8B-B14F-4D97-AF65-F5344CB8AC3E}">
        <p14:creationId xmlns:p14="http://schemas.microsoft.com/office/powerpoint/2010/main" val="1884391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Pics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6792" y="1983528"/>
            <a:ext cx="3782479" cy="358695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1917" y="2144292"/>
            <a:ext cx="6737131" cy="3426192"/>
          </a:xfrm>
          <a:prstGeom prst="rect">
            <a:avLst/>
          </a:prstGeom>
        </p:spPr>
      </p:pic>
      <p:sp>
        <p:nvSpPr>
          <p:cNvPr id="6" name="Rectangle 5"/>
          <p:cNvSpPr/>
          <p:nvPr/>
        </p:nvSpPr>
        <p:spPr>
          <a:xfrm>
            <a:off x="1345324" y="5763087"/>
            <a:ext cx="6096000" cy="923330"/>
          </a:xfrm>
          <a:prstGeom prst="rect">
            <a:avLst/>
          </a:prstGeom>
        </p:spPr>
        <p:txBody>
          <a:bodyPr>
            <a:spAutoFit/>
          </a:bodyPr>
          <a:lstStyle/>
          <a:p>
            <a:r>
              <a:rPr lang="en-US" dirty="0"/>
              <a:t>This is the read when </a:t>
            </a:r>
            <a:r>
              <a:rPr lang="en-US" dirty="0" smtClean="0"/>
              <a:t>switch 1 is on in </a:t>
            </a:r>
            <a:r>
              <a:rPr lang="en-US" dirty="0"/>
              <a:t>the </a:t>
            </a:r>
            <a:r>
              <a:rPr lang="en-US" dirty="0" err="1"/>
              <a:t>multisim</a:t>
            </a:r>
            <a:r>
              <a:rPr lang="en-US" dirty="0"/>
              <a:t> where the output of the AND gates goes into the input of the OR gate  . We read a voltage of .</a:t>
            </a:r>
            <a:r>
              <a:rPr lang="en-US" dirty="0" smtClean="0"/>
              <a:t>1740. (1,0,0)</a:t>
            </a:r>
            <a:endParaRPr lang="en-US" dirty="0"/>
          </a:p>
        </p:txBody>
      </p:sp>
    </p:spTree>
    <p:extLst>
      <p:ext uri="{BB962C8B-B14F-4D97-AF65-F5344CB8AC3E}">
        <p14:creationId xmlns:p14="http://schemas.microsoft.com/office/powerpoint/2010/main" val="24615244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4:Pics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550207" y="2039431"/>
            <a:ext cx="3271892" cy="326469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8841" y="2126813"/>
            <a:ext cx="5717628" cy="3180912"/>
          </a:xfrm>
          <a:prstGeom prst="rect">
            <a:avLst/>
          </a:prstGeom>
        </p:spPr>
      </p:pic>
      <p:sp>
        <p:nvSpPr>
          <p:cNvPr id="6" name="Rectangle 5"/>
          <p:cNvSpPr/>
          <p:nvPr/>
        </p:nvSpPr>
        <p:spPr>
          <a:xfrm>
            <a:off x="553805" y="5552880"/>
            <a:ext cx="10271849" cy="646331"/>
          </a:xfrm>
          <a:prstGeom prst="rect">
            <a:avLst/>
          </a:prstGeom>
        </p:spPr>
        <p:txBody>
          <a:bodyPr wrap="square">
            <a:spAutoFit/>
          </a:bodyPr>
          <a:lstStyle/>
          <a:p>
            <a:r>
              <a:rPr lang="en-US" dirty="0"/>
              <a:t>This is the read when </a:t>
            </a:r>
            <a:r>
              <a:rPr lang="en-US" dirty="0" smtClean="0"/>
              <a:t>switches 1 and 3 are on in </a:t>
            </a:r>
            <a:r>
              <a:rPr lang="en-US" dirty="0"/>
              <a:t>the </a:t>
            </a:r>
            <a:r>
              <a:rPr lang="en-US" dirty="0" err="1"/>
              <a:t>multisim</a:t>
            </a:r>
            <a:r>
              <a:rPr lang="en-US" dirty="0"/>
              <a:t> where the output of the AND gates goes into the input of the OR gate  . We read a voltage of </a:t>
            </a:r>
            <a:r>
              <a:rPr lang="en-US" dirty="0" smtClean="0"/>
              <a:t>4.4466 (1,0,1)</a:t>
            </a:r>
            <a:endParaRPr lang="en-US" dirty="0"/>
          </a:p>
        </p:txBody>
      </p:sp>
    </p:spTree>
    <p:extLst>
      <p:ext uri="{BB962C8B-B14F-4D97-AF65-F5344CB8AC3E}">
        <p14:creationId xmlns:p14="http://schemas.microsoft.com/office/powerpoint/2010/main" val="574612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Pics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2115" y="2056852"/>
            <a:ext cx="5801784" cy="274637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889" y="1831948"/>
            <a:ext cx="4078014" cy="3076384"/>
          </a:xfrm>
          <a:prstGeom prst="rect">
            <a:avLst/>
          </a:prstGeom>
        </p:spPr>
      </p:pic>
      <p:sp>
        <p:nvSpPr>
          <p:cNvPr id="6" name="Rectangle 5"/>
          <p:cNvSpPr/>
          <p:nvPr/>
        </p:nvSpPr>
        <p:spPr>
          <a:xfrm>
            <a:off x="662115" y="5342673"/>
            <a:ext cx="6096000" cy="923330"/>
          </a:xfrm>
          <a:prstGeom prst="rect">
            <a:avLst/>
          </a:prstGeom>
        </p:spPr>
        <p:txBody>
          <a:bodyPr>
            <a:spAutoFit/>
          </a:bodyPr>
          <a:lstStyle/>
          <a:p>
            <a:r>
              <a:rPr lang="en-US" dirty="0"/>
              <a:t>This is the read when </a:t>
            </a:r>
            <a:r>
              <a:rPr lang="en-US" dirty="0" smtClean="0"/>
              <a:t>switches 1 and 2 are on </a:t>
            </a:r>
            <a:r>
              <a:rPr lang="en-US" dirty="0"/>
              <a:t>in the </a:t>
            </a:r>
            <a:r>
              <a:rPr lang="en-US" dirty="0" err="1"/>
              <a:t>multisim</a:t>
            </a:r>
            <a:r>
              <a:rPr lang="en-US" dirty="0"/>
              <a:t> where the output of the AND gates goes into the input of the OR gate  . We read a voltage </a:t>
            </a:r>
            <a:r>
              <a:rPr lang="en-US" dirty="0" smtClean="0"/>
              <a:t>of 4.4466. (1,1,0)</a:t>
            </a:r>
            <a:endParaRPr lang="en-US" dirty="0"/>
          </a:p>
        </p:txBody>
      </p:sp>
    </p:spTree>
    <p:extLst>
      <p:ext uri="{BB962C8B-B14F-4D97-AF65-F5344CB8AC3E}">
        <p14:creationId xmlns:p14="http://schemas.microsoft.com/office/powerpoint/2010/main" val="3639344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Lab4:Pics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771538" y="1965858"/>
            <a:ext cx="3398017" cy="326469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681" y="1899197"/>
            <a:ext cx="5812221" cy="3398016"/>
          </a:xfrm>
          <a:prstGeom prst="rect">
            <a:avLst/>
          </a:prstGeom>
        </p:spPr>
      </p:pic>
      <p:sp>
        <p:nvSpPr>
          <p:cNvPr id="6" name="Rectangle 5"/>
          <p:cNvSpPr/>
          <p:nvPr/>
        </p:nvSpPr>
        <p:spPr>
          <a:xfrm>
            <a:off x="765242" y="5505720"/>
            <a:ext cx="10312660" cy="646331"/>
          </a:xfrm>
          <a:prstGeom prst="rect">
            <a:avLst/>
          </a:prstGeom>
        </p:spPr>
        <p:txBody>
          <a:bodyPr wrap="square">
            <a:spAutoFit/>
          </a:bodyPr>
          <a:lstStyle/>
          <a:p>
            <a:r>
              <a:rPr lang="en-US" dirty="0"/>
              <a:t>This is the read when all switches are </a:t>
            </a:r>
            <a:r>
              <a:rPr lang="en-US" dirty="0" smtClean="0"/>
              <a:t>on </a:t>
            </a:r>
            <a:r>
              <a:rPr lang="en-US" dirty="0"/>
              <a:t>in the </a:t>
            </a:r>
            <a:r>
              <a:rPr lang="en-US" dirty="0" err="1"/>
              <a:t>multisim</a:t>
            </a:r>
            <a:r>
              <a:rPr lang="en-US" dirty="0"/>
              <a:t> where the output of the AND gates goes into the input of the OR gate  . We read a voltage of </a:t>
            </a:r>
            <a:r>
              <a:rPr lang="en-US" dirty="0" smtClean="0"/>
              <a:t>4.4453</a:t>
            </a:r>
            <a:endParaRPr lang="en-US" dirty="0"/>
          </a:p>
        </p:txBody>
      </p:sp>
    </p:spTree>
    <p:extLst>
      <p:ext uri="{BB962C8B-B14F-4D97-AF65-F5344CB8AC3E}">
        <p14:creationId xmlns:p14="http://schemas.microsoft.com/office/powerpoint/2010/main" val="17389748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Pics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61716" y="1835329"/>
            <a:ext cx="3553974" cy="326469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530" y="1385886"/>
            <a:ext cx="6264166" cy="3995411"/>
          </a:xfrm>
          <a:prstGeom prst="rect">
            <a:avLst/>
          </a:prstGeom>
        </p:spPr>
      </p:pic>
      <p:sp>
        <p:nvSpPr>
          <p:cNvPr id="7" name="Rectangle 6"/>
          <p:cNvSpPr/>
          <p:nvPr/>
        </p:nvSpPr>
        <p:spPr>
          <a:xfrm>
            <a:off x="1639613" y="5478728"/>
            <a:ext cx="6096000" cy="923330"/>
          </a:xfrm>
          <a:prstGeom prst="rect">
            <a:avLst/>
          </a:prstGeom>
        </p:spPr>
        <p:txBody>
          <a:bodyPr>
            <a:spAutoFit/>
          </a:bodyPr>
          <a:lstStyle/>
          <a:p>
            <a:r>
              <a:rPr lang="en-US" dirty="0"/>
              <a:t>This is the read when all switches are off in the </a:t>
            </a:r>
            <a:r>
              <a:rPr lang="en-US" dirty="0" err="1"/>
              <a:t>multisim</a:t>
            </a:r>
            <a:r>
              <a:rPr lang="en-US" dirty="0"/>
              <a:t> where the output of the </a:t>
            </a:r>
            <a:r>
              <a:rPr lang="en-US" dirty="0" smtClean="0"/>
              <a:t>OR </a:t>
            </a:r>
            <a:r>
              <a:rPr lang="en-US" dirty="0"/>
              <a:t>gates goes into the input of the </a:t>
            </a:r>
            <a:r>
              <a:rPr lang="en-US" dirty="0" smtClean="0"/>
              <a:t>AND </a:t>
            </a:r>
            <a:r>
              <a:rPr lang="en-US" dirty="0"/>
              <a:t>gate  . We read a voltage of .</a:t>
            </a:r>
            <a:r>
              <a:rPr lang="en-US" dirty="0" smtClean="0"/>
              <a:t>1415. </a:t>
            </a:r>
            <a:r>
              <a:rPr lang="en-US" dirty="0"/>
              <a:t>(0,0,0)</a:t>
            </a:r>
          </a:p>
        </p:txBody>
      </p:sp>
    </p:spTree>
    <p:extLst>
      <p:ext uri="{BB962C8B-B14F-4D97-AF65-F5344CB8AC3E}">
        <p14:creationId xmlns:p14="http://schemas.microsoft.com/office/powerpoint/2010/main" val="1927396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Pics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420377" y="1690688"/>
            <a:ext cx="5801784" cy="312305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9985" y="1129619"/>
            <a:ext cx="5276232" cy="3684120"/>
          </a:xfrm>
          <a:prstGeom prst="rect">
            <a:avLst/>
          </a:prstGeom>
        </p:spPr>
      </p:pic>
      <p:sp>
        <p:nvSpPr>
          <p:cNvPr id="6" name="Rectangle 5"/>
          <p:cNvSpPr/>
          <p:nvPr/>
        </p:nvSpPr>
        <p:spPr>
          <a:xfrm>
            <a:off x="1166647" y="5342673"/>
            <a:ext cx="10636469" cy="646331"/>
          </a:xfrm>
          <a:prstGeom prst="rect">
            <a:avLst/>
          </a:prstGeom>
        </p:spPr>
        <p:txBody>
          <a:bodyPr wrap="square">
            <a:spAutoFit/>
          </a:bodyPr>
          <a:lstStyle/>
          <a:p>
            <a:r>
              <a:rPr lang="en-US" dirty="0"/>
              <a:t>This is the read when </a:t>
            </a:r>
            <a:r>
              <a:rPr lang="en-US" dirty="0" smtClean="0"/>
              <a:t>switch 3 is on </a:t>
            </a:r>
            <a:r>
              <a:rPr lang="en-US" dirty="0"/>
              <a:t>in the </a:t>
            </a:r>
            <a:r>
              <a:rPr lang="en-US" dirty="0" err="1"/>
              <a:t>multisim</a:t>
            </a:r>
            <a:r>
              <a:rPr lang="en-US" dirty="0"/>
              <a:t> where the output of the </a:t>
            </a:r>
            <a:r>
              <a:rPr lang="en-US" dirty="0" smtClean="0"/>
              <a:t>OR </a:t>
            </a:r>
            <a:r>
              <a:rPr lang="en-US" dirty="0"/>
              <a:t>gates goes into the input of the </a:t>
            </a:r>
            <a:r>
              <a:rPr lang="en-US" dirty="0" smtClean="0"/>
              <a:t>AND </a:t>
            </a:r>
            <a:r>
              <a:rPr lang="en-US" dirty="0"/>
              <a:t>gate  . We read a voltage of .</a:t>
            </a:r>
            <a:r>
              <a:rPr lang="en-US" dirty="0" smtClean="0"/>
              <a:t>1416. </a:t>
            </a:r>
            <a:r>
              <a:rPr lang="en-US" dirty="0"/>
              <a:t>(</a:t>
            </a:r>
            <a:r>
              <a:rPr lang="en-US" dirty="0" smtClean="0"/>
              <a:t>0,0,1)</a:t>
            </a:r>
            <a:endParaRPr lang="en-US" dirty="0"/>
          </a:p>
        </p:txBody>
      </p:sp>
    </p:spTree>
    <p:extLst>
      <p:ext uri="{BB962C8B-B14F-4D97-AF65-F5344CB8AC3E}">
        <p14:creationId xmlns:p14="http://schemas.microsoft.com/office/powerpoint/2010/main" val="2691352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Page Two Multisim and Simulated Results </a:t>
            </a:r>
            <a:endParaRPr lang="en-US" dirty="0"/>
          </a:p>
        </p:txBody>
      </p:sp>
      <p:pic>
        <p:nvPicPr>
          <p:cNvPr id="4" name="Content Placeholder 3"/>
          <p:cNvPicPr>
            <a:picLocks noGrp="1" noChangeAspect="1"/>
          </p:cNvPicPr>
          <p:nvPr>
            <p:ph idx="1"/>
          </p:nvPr>
        </p:nvPicPr>
        <p:blipFill>
          <a:blip r:embed="rId3"/>
          <a:stretch>
            <a:fillRect/>
          </a:stretch>
        </p:blipFill>
        <p:spPr>
          <a:xfrm>
            <a:off x="838200" y="1690688"/>
            <a:ext cx="5230688" cy="357112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00445368"/>
              </p:ext>
            </p:extLst>
          </p:nvPr>
        </p:nvGraphicFramePr>
        <p:xfrm>
          <a:off x="7491664" y="1690688"/>
          <a:ext cx="3566694" cy="2518608"/>
        </p:xfrm>
        <a:graphic>
          <a:graphicData uri="http://schemas.openxmlformats.org/drawingml/2006/table">
            <a:tbl>
              <a:tblPr firstRow="1" bandRow="1">
                <a:tableStyleId>{5C22544A-7EE6-4342-B048-85BDC9FD1C3A}</a:tableStyleId>
              </a:tblPr>
              <a:tblGrid>
                <a:gridCol w="1188898">
                  <a:extLst>
                    <a:ext uri="{9D8B030D-6E8A-4147-A177-3AD203B41FA5}">
                      <a16:colId xmlns:a16="http://schemas.microsoft.com/office/drawing/2014/main" val="568784555"/>
                    </a:ext>
                  </a:extLst>
                </a:gridCol>
                <a:gridCol w="1188898">
                  <a:extLst>
                    <a:ext uri="{9D8B030D-6E8A-4147-A177-3AD203B41FA5}">
                      <a16:colId xmlns:a16="http://schemas.microsoft.com/office/drawing/2014/main" val="2107619910"/>
                    </a:ext>
                  </a:extLst>
                </a:gridCol>
                <a:gridCol w="1188898">
                  <a:extLst>
                    <a:ext uri="{9D8B030D-6E8A-4147-A177-3AD203B41FA5}">
                      <a16:colId xmlns:a16="http://schemas.microsoft.com/office/drawing/2014/main" val="3325414650"/>
                    </a:ext>
                  </a:extLst>
                </a:gridCol>
              </a:tblGrid>
              <a:tr h="419768">
                <a:tc>
                  <a:txBody>
                    <a:bodyPr/>
                    <a:lstStyle/>
                    <a:p>
                      <a:endParaRPr lang="en-US" dirty="0"/>
                    </a:p>
                  </a:txBody>
                  <a:tcPr/>
                </a:tc>
                <a:tc>
                  <a:txBody>
                    <a:bodyPr/>
                    <a:lstStyle/>
                    <a:p>
                      <a:r>
                        <a:rPr lang="en-US" dirty="0" smtClean="0"/>
                        <a:t>Simulated</a:t>
                      </a:r>
                      <a:endParaRPr lang="en-US" dirty="0"/>
                    </a:p>
                  </a:txBody>
                  <a:tcPr/>
                </a:tc>
                <a:tc>
                  <a:txBody>
                    <a:bodyPr/>
                    <a:lstStyle/>
                    <a:p>
                      <a:endParaRPr lang="en-US"/>
                    </a:p>
                  </a:txBody>
                  <a:tcPr/>
                </a:tc>
                <a:extLst>
                  <a:ext uri="{0D108BD9-81ED-4DB2-BD59-A6C34878D82A}">
                    <a16:rowId xmlns:a16="http://schemas.microsoft.com/office/drawing/2014/main" val="101492001"/>
                  </a:ext>
                </a:extLst>
              </a:tr>
              <a:tr h="419768">
                <a:tc>
                  <a:txBody>
                    <a:bodyPr/>
                    <a:lstStyle/>
                    <a:p>
                      <a:endParaRPr lang="en-US" dirty="0"/>
                    </a:p>
                  </a:txBody>
                  <a:tcPr/>
                </a:tc>
                <a:tc>
                  <a:txBody>
                    <a:bodyPr/>
                    <a:lstStyle/>
                    <a:p>
                      <a:r>
                        <a:rPr lang="en-US" dirty="0" smtClean="0"/>
                        <a:t>Open </a:t>
                      </a:r>
                      <a:endParaRPr lang="en-US" dirty="0"/>
                    </a:p>
                  </a:txBody>
                  <a:tcPr/>
                </a:tc>
                <a:tc>
                  <a:txBody>
                    <a:bodyPr/>
                    <a:lstStyle/>
                    <a:p>
                      <a:r>
                        <a:rPr lang="en-US" dirty="0" smtClean="0"/>
                        <a:t>Closed</a:t>
                      </a:r>
                      <a:endParaRPr lang="en-US" dirty="0"/>
                    </a:p>
                  </a:txBody>
                  <a:tcPr/>
                </a:tc>
                <a:extLst>
                  <a:ext uri="{0D108BD9-81ED-4DB2-BD59-A6C34878D82A}">
                    <a16:rowId xmlns:a16="http://schemas.microsoft.com/office/drawing/2014/main" val="1932168720"/>
                  </a:ext>
                </a:extLst>
              </a:tr>
              <a:tr h="419768">
                <a:tc>
                  <a:txBody>
                    <a:bodyPr/>
                    <a:lstStyle/>
                    <a:p>
                      <a:r>
                        <a:rPr lang="en-US" dirty="0" smtClean="0"/>
                        <a:t>VA</a:t>
                      </a:r>
                      <a:endParaRPr lang="en-US" dirty="0"/>
                    </a:p>
                  </a:txBody>
                  <a:tcPr/>
                </a:tc>
                <a:tc>
                  <a:txBody>
                    <a:bodyPr/>
                    <a:lstStyle/>
                    <a:p>
                      <a:r>
                        <a:rPr lang="en-US" dirty="0" smtClean="0"/>
                        <a:t>4.999</a:t>
                      </a:r>
                      <a:endParaRPr lang="en-US" dirty="0"/>
                    </a:p>
                  </a:txBody>
                  <a:tcPr/>
                </a:tc>
                <a:tc>
                  <a:txBody>
                    <a:bodyPr/>
                    <a:lstStyle/>
                    <a:p>
                      <a:r>
                        <a:rPr lang="en-US" dirty="0" smtClean="0"/>
                        <a:t>50nv</a:t>
                      </a:r>
                      <a:endParaRPr lang="en-US" dirty="0"/>
                    </a:p>
                  </a:txBody>
                  <a:tcPr/>
                </a:tc>
                <a:extLst>
                  <a:ext uri="{0D108BD9-81ED-4DB2-BD59-A6C34878D82A}">
                    <a16:rowId xmlns:a16="http://schemas.microsoft.com/office/drawing/2014/main" val="2356329337"/>
                  </a:ext>
                </a:extLst>
              </a:tr>
              <a:tr h="419768">
                <a:tc>
                  <a:txBody>
                    <a:bodyPr/>
                    <a:lstStyle/>
                    <a:p>
                      <a:r>
                        <a:rPr lang="en-US" dirty="0" smtClean="0"/>
                        <a:t>VB</a:t>
                      </a:r>
                      <a:endParaRPr lang="en-US" dirty="0"/>
                    </a:p>
                  </a:txBody>
                  <a:tcPr/>
                </a:tc>
                <a:tc>
                  <a:txBody>
                    <a:bodyPr/>
                    <a:lstStyle/>
                    <a:p>
                      <a:r>
                        <a:rPr lang="en-US" dirty="0" smtClean="0"/>
                        <a:t>4.999</a:t>
                      </a:r>
                      <a:endParaRPr lang="en-US" dirty="0"/>
                    </a:p>
                  </a:txBody>
                  <a:tcPr/>
                </a:tc>
                <a:tc>
                  <a:txBody>
                    <a:bodyPr/>
                    <a:lstStyle/>
                    <a:p>
                      <a:r>
                        <a:rPr lang="en-US" dirty="0" smtClean="0"/>
                        <a:t>50nv</a:t>
                      </a:r>
                      <a:endParaRPr lang="en-US" dirty="0"/>
                    </a:p>
                  </a:txBody>
                  <a:tcPr/>
                </a:tc>
                <a:extLst>
                  <a:ext uri="{0D108BD9-81ED-4DB2-BD59-A6C34878D82A}">
                    <a16:rowId xmlns:a16="http://schemas.microsoft.com/office/drawing/2014/main" val="2795800286"/>
                  </a:ext>
                </a:extLst>
              </a:tr>
              <a:tr h="419768">
                <a:tc>
                  <a:txBody>
                    <a:bodyPr/>
                    <a:lstStyle/>
                    <a:p>
                      <a:r>
                        <a:rPr lang="en-US" dirty="0" smtClean="0"/>
                        <a:t>VC</a:t>
                      </a:r>
                      <a:endParaRPr lang="en-US" dirty="0"/>
                    </a:p>
                  </a:txBody>
                  <a:tcPr/>
                </a:tc>
                <a:tc>
                  <a:txBody>
                    <a:bodyPr/>
                    <a:lstStyle/>
                    <a:p>
                      <a:r>
                        <a:rPr lang="en-US" dirty="0" smtClean="0"/>
                        <a:t>499.945nv</a:t>
                      </a:r>
                      <a:endParaRPr lang="en-US" dirty="0"/>
                    </a:p>
                  </a:txBody>
                  <a:tcPr/>
                </a:tc>
                <a:tc>
                  <a:txBody>
                    <a:bodyPr/>
                    <a:lstStyle/>
                    <a:p>
                      <a:r>
                        <a:rPr lang="en-US" dirty="0" smtClean="0"/>
                        <a:t>5v</a:t>
                      </a:r>
                      <a:endParaRPr lang="en-US" dirty="0"/>
                    </a:p>
                  </a:txBody>
                  <a:tcPr/>
                </a:tc>
                <a:extLst>
                  <a:ext uri="{0D108BD9-81ED-4DB2-BD59-A6C34878D82A}">
                    <a16:rowId xmlns:a16="http://schemas.microsoft.com/office/drawing/2014/main" val="1124413725"/>
                  </a:ext>
                </a:extLst>
              </a:tr>
              <a:tr h="419768">
                <a:tc>
                  <a:txBody>
                    <a:bodyPr/>
                    <a:lstStyle/>
                    <a:p>
                      <a:r>
                        <a:rPr lang="en-US" dirty="0" smtClean="0"/>
                        <a:t>VD</a:t>
                      </a:r>
                      <a:endParaRPr lang="en-US" dirty="0"/>
                    </a:p>
                  </a:txBody>
                  <a:tcPr/>
                </a:tc>
                <a:tc>
                  <a:txBody>
                    <a:bodyPr/>
                    <a:lstStyle/>
                    <a:p>
                      <a:r>
                        <a:rPr lang="en-US" dirty="0" smtClean="0"/>
                        <a:t>499.94nv</a:t>
                      </a:r>
                      <a:endParaRPr lang="en-US" dirty="0"/>
                    </a:p>
                  </a:txBody>
                  <a:tcPr/>
                </a:tc>
                <a:tc>
                  <a:txBody>
                    <a:bodyPr/>
                    <a:lstStyle/>
                    <a:p>
                      <a:r>
                        <a:rPr lang="en-US" dirty="0" smtClean="0"/>
                        <a:t>5v</a:t>
                      </a:r>
                      <a:endParaRPr lang="en-US" dirty="0"/>
                    </a:p>
                  </a:txBody>
                  <a:tcPr/>
                </a:tc>
                <a:extLst>
                  <a:ext uri="{0D108BD9-81ED-4DB2-BD59-A6C34878D82A}">
                    <a16:rowId xmlns:a16="http://schemas.microsoft.com/office/drawing/2014/main" val="3458024360"/>
                  </a:ext>
                </a:extLst>
              </a:tr>
            </a:tbl>
          </a:graphicData>
        </a:graphic>
      </p:graphicFrame>
      <p:sp>
        <p:nvSpPr>
          <p:cNvPr id="7" name="TextBox 6"/>
          <p:cNvSpPr txBox="1"/>
          <p:nvPr/>
        </p:nvSpPr>
        <p:spPr>
          <a:xfrm>
            <a:off x="838200" y="5454316"/>
            <a:ext cx="5486400" cy="923330"/>
          </a:xfrm>
          <a:prstGeom prst="rect">
            <a:avLst/>
          </a:prstGeom>
          <a:noFill/>
        </p:spPr>
        <p:txBody>
          <a:bodyPr wrap="square" rtlCol="0">
            <a:spAutoFit/>
          </a:bodyPr>
          <a:lstStyle/>
          <a:p>
            <a:r>
              <a:rPr lang="en-US" dirty="0" smtClean="0"/>
              <a:t>In the simulation we used 4 switches and 4 10k resistors we had resistors before the switches and after the switches</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53639308"/>
              </p:ext>
            </p:extLst>
          </p:nvPr>
        </p:nvGraphicFramePr>
        <p:xfrm>
          <a:off x="5773446" y="4198186"/>
          <a:ext cx="1422776" cy="1063625"/>
        </p:xfrm>
        <a:graphic>
          <a:graphicData uri="http://schemas.openxmlformats.org/presentationml/2006/ole">
            <mc:AlternateContent xmlns:mc="http://schemas.openxmlformats.org/markup-compatibility/2006">
              <mc:Choice xmlns:v="urn:schemas-microsoft-com:vml" Requires="v">
                <p:oleObj spid="_x0000_s1061" name="Packager Shell Object" showAsIcon="1" r:id="rId4" imgW="937080" imgH="516600" progId="Package">
                  <p:embed/>
                </p:oleObj>
              </mc:Choice>
              <mc:Fallback>
                <p:oleObj name="Packager Shell Object" showAsIcon="1" r:id="rId4" imgW="937080" imgH="516600" progId="Package">
                  <p:embed/>
                  <p:pic>
                    <p:nvPicPr>
                      <p:cNvPr id="0" name=""/>
                      <p:cNvPicPr/>
                      <p:nvPr/>
                    </p:nvPicPr>
                    <p:blipFill>
                      <a:blip r:embed="rId5"/>
                      <a:stretch>
                        <a:fillRect/>
                      </a:stretch>
                    </p:blipFill>
                    <p:spPr>
                      <a:xfrm>
                        <a:off x="5773446" y="4198186"/>
                        <a:ext cx="1422776" cy="1063625"/>
                      </a:xfrm>
                      <a:prstGeom prst="rect">
                        <a:avLst/>
                      </a:prstGeom>
                    </p:spPr>
                  </p:pic>
                </p:oleObj>
              </mc:Fallback>
            </mc:AlternateContent>
          </a:graphicData>
        </a:graphic>
      </p:graphicFrame>
    </p:spTree>
    <p:extLst>
      <p:ext uri="{BB962C8B-B14F-4D97-AF65-F5344CB8AC3E}">
        <p14:creationId xmlns:p14="http://schemas.microsoft.com/office/powerpoint/2010/main" val="1550222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Lab 4: Pics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56469" y="1672418"/>
            <a:ext cx="3228153" cy="326469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978" y="1506318"/>
            <a:ext cx="7462345" cy="3412523"/>
          </a:xfrm>
          <a:prstGeom prst="rect">
            <a:avLst/>
          </a:prstGeom>
        </p:spPr>
      </p:pic>
      <p:sp>
        <p:nvSpPr>
          <p:cNvPr id="6" name="Rectangle 5"/>
          <p:cNvSpPr/>
          <p:nvPr/>
        </p:nvSpPr>
        <p:spPr>
          <a:xfrm>
            <a:off x="838198" y="5362897"/>
            <a:ext cx="9777249" cy="646331"/>
          </a:xfrm>
          <a:prstGeom prst="rect">
            <a:avLst/>
          </a:prstGeom>
        </p:spPr>
        <p:txBody>
          <a:bodyPr wrap="square">
            <a:spAutoFit/>
          </a:bodyPr>
          <a:lstStyle/>
          <a:p>
            <a:r>
              <a:rPr lang="en-US" dirty="0"/>
              <a:t>This is the read when </a:t>
            </a:r>
            <a:r>
              <a:rPr lang="en-US" dirty="0" smtClean="0"/>
              <a:t>switch 2 </a:t>
            </a:r>
            <a:r>
              <a:rPr lang="en-US" dirty="0"/>
              <a:t>in the </a:t>
            </a:r>
            <a:r>
              <a:rPr lang="en-US" dirty="0" err="1"/>
              <a:t>multisim</a:t>
            </a:r>
            <a:r>
              <a:rPr lang="en-US" dirty="0"/>
              <a:t> where the output of the </a:t>
            </a:r>
            <a:r>
              <a:rPr lang="en-US" dirty="0" smtClean="0"/>
              <a:t>OR </a:t>
            </a:r>
            <a:r>
              <a:rPr lang="en-US" dirty="0"/>
              <a:t>gates goes into the input of the </a:t>
            </a:r>
            <a:r>
              <a:rPr lang="en-US" dirty="0" smtClean="0"/>
              <a:t>AND </a:t>
            </a:r>
            <a:r>
              <a:rPr lang="en-US" dirty="0"/>
              <a:t>gate  . We read a voltage of .</a:t>
            </a:r>
            <a:r>
              <a:rPr lang="en-US" dirty="0" smtClean="0"/>
              <a:t>1416. </a:t>
            </a:r>
            <a:r>
              <a:rPr lang="en-US" dirty="0"/>
              <a:t>(</a:t>
            </a:r>
            <a:r>
              <a:rPr lang="en-US" dirty="0" smtClean="0"/>
              <a:t>0,1,0)</a:t>
            </a:r>
            <a:endParaRPr lang="en-US" dirty="0"/>
          </a:p>
        </p:txBody>
      </p:sp>
    </p:spTree>
    <p:extLst>
      <p:ext uri="{BB962C8B-B14F-4D97-AF65-F5344CB8AC3E}">
        <p14:creationId xmlns:p14="http://schemas.microsoft.com/office/powerpoint/2010/main" val="1407737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Lab 4: Pics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216" y="1920217"/>
            <a:ext cx="5801784" cy="272535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5296" y="1460938"/>
            <a:ext cx="4361793" cy="3184634"/>
          </a:xfrm>
          <a:prstGeom prst="rect">
            <a:avLst/>
          </a:prstGeom>
        </p:spPr>
      </p:pic>
      <p:sp>
        <p:nvSpPr>
          <p:cNvPr id="6" name="Rectangle 5"/>
          <p:cNvSpPr/>
          <p:nvPr/>
        </p:nvSpPr>
        <p:spPr>
          <a:xfrm>
            <a:off x="147108" y="5037873"/>
            <a:ext cx="11206692" cy="646331"/>
          </a:xfrm>
          <a:prstGeom prst="rect">
            <a:avLst/>
          </a:prstGeom>
        </p:spPr>
        <p:txBody>
          <a:bodyPr wrap="square">
            <a:spAutoFit/>
          </a:bodyPr>
          <a:lstStyle/>
          <a:p>
            <a:r>
              <a:rPr lang="en-US" dirty="0"/>
              <a:t>This is the read when </a:t>
            </a:r>
            <a:r>
              <a:rPr lang="en-US" dirty="0" smtClean="0"/>
              <a:t>switch 2 and 3 are on in </a:t>
            </a:r>
            <a:r>
              <a:rPr lang="en-US" dirty="0"/>
              <a:t>the </a:t>
            </a:r>
            <a:r>
              <a:rPr lang="en-US" dirty="0" err="1"/>
              <a:t>multisim</a:t>
            </a:r>
            <a:r>
              <a:rPr lang="en-US" dirty="0"/>
              <a:t> where the output of the </a:t>
            </a:r>
            <a:r>
              <a:rPr lang="en-US" dirty="0" smtClean="0"/>
              <a:t>OR </a:t>
            </a:r>
            <a:r>
              <a:rPr lang="en-US" dirty="0"/>
              <a:t>gates goes into the input of the </a:t>
            </a:r>
            <a:r>
              <a:rPr lang="en-US" dirty="0" smtClean="0"/>
              <a:t>AND </a:t>
            </a:r>
            <a:r>
              <a:rPr lang="en-US" dirty="0"/>
              <a:t>gate  . We read a voltage </a:t>
            </a:r>
            <a:r>
              <a:rPr lang="en-US" dirty="0" smtClean="0"/>
              <a:t>of 4.4562 </a:t>
            </a:r>
            <a:r>
              <a:rPr lang="en-US" dirty="0"/>
              <a:t>(</a:t>
            </a:r>
            <a:r>
              <a:rPr lang="en-US" dirty="0" smtClean="0"/>
              <a:t>0,1,1)</a:t>
            </a:r>
            <a:endParaRPr lang="en-US" dirty="0"/>
          </a:p>
        </p:txBody>
      </p:sp>
    </p:spTree>
    <p:extLst>
      <p:ext uri="{BB962C8B-B14F-4D97-AF65-F5344CB8AC3E}">
        <p14:creationId xmlns:p14="http://schemas.microsoft.com/office/powerpoint/2010/main" val="2564785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Lab 4: Pics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615418"/>
            <a:ext cx="4763814" cy="270433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986" y="1690689"/>
            <a:ext cx="4445876" cy="2629064"/>
          </a:xfrm>
          <a:prstGeom prst="rect">
            <a:avLst/>
          </a:prstGeom>
        </p:spPr>
      </p:pic>
      <p:sp>
        <p:nvSpPr>
          <p:cNvPr id="6" name="Rectangle 5"/>
          <p:cNvSpPr/>
          <p:nvPr/>
        </p:nvSpPr>
        <p:spPr>
          <a:xfrm>
            <a:off x="838200" y="5108380"/>
            <a:ext cx="10670628" cy="646331"/>
          </a:xfrm>
          <a:prstGeom prst="rect">
            <a:avLst/>
          </a:prstGeom>
        </p:spPr>
        <p:txBody>
          <a:bodyPr wrap="square">
            <a:spAutoFit/>
          </a:bodyPr>
          <a:lstStyle/>
          <a:p>
            <a:r>
              <a:rPr lang="en-US" dirty="0"/>
              <a:t>This is the read </a:t>
            </a:r>
            <a:r>
              <a:rPr lang="en-US" dirty="0" smtClean="0"/>
              <a:t>when switch one is on in </a:t>
            </a:r>
            <a:r>
              <a:rPr lang="en-US" dirty="0"/>
              <a:t>the </a:t>
            </a:r>
            <a:r>
              <a:rPr lang="en-US" dirty="0" err="1"/>
              <a:t>multisim</a:t>
            </a:r>
            <a:r>
              <a:rPr lang="en-US" dirty="0"/>
              <a:t> where the output of the </a:t>
            </a:r>
            <a:r>
              <a:rPr lang="en-US" dirty="0" smtClean="0"/>
              <a:t>OR gates </a:t>
            </a:r>
            <a:r>
              <a:rPr lang="en-US" dirty="0"/>
              <a:t>goes into the input of the </a:t>
            </a:r>
            <a:r>
              <a:rPr lang="en-US" dirty="0" smtClean="0"/>
              <a:t>AND </a:t>
            </a:r>
            <a:r>
              <a:rPr lang="en-US" dirty="0"/>
              <a:t>gate  . We read a voltage of .</a:t>
            </a:r>
            <a:r>
              <a:rPr lang="en-US" dirty="0" smtClean="0"/>
              <a:t>1416. (1,0,0</a:t>
            </a:r>
            <a:r>
              <a:rPr lang="en-US" dirty="0"/>
              <a:t>)</a:t>
            </a:r>
          </a:p>
        </p:txBody>
      </p:sp>
    </p:spTree>
    <p:extLst>
      <p:ext uri="{BB962C8B-B14F-4D97-AF65-F5344CB8AC3E}">
        <p14:creationId xmlns:p14="http://schemas.microsoft.com/office/powerpoint/2010/main" val="4110072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Lab 4: Pics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0170" y="1478784"/>
            <a:ext cx="5801784" cy="341903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814" y="1218680"/>
            <a:ext cx="3594538" cy="3500465"/>
          </a:xfrm>
          <a:prstGeom prst="rect">
            <a:avLst/>
          </a:prstGeom>
        </p:spPr>
      </p:pic>
      <p:sp>
        <p:nvSpPr>
          <p:cNvPr id="6" name="Rectangle 5"/>
          <p:cNvSpPr/>
          <p:nvPr/>
        </p:nvSpPr>
        <p:spPr>
          <a:xfrm>
            <a:off x="504496" y="5248080"/>
            <a:ext cx="10849303" cy="646331"/>
          </a:xfrm>
          <a:prstGeom prst="rect">
            <a:avLst/>
          </a:prstGeom>
        </p:spPr>
        <p:txBody>
          <a:bodyPr wrap="square">
            <a:spAutoFit/>
          </a:bodyPr>
          <a:lstStyle/>
          <a:p>
            <a:r>
              <a:rPr lang="en-US" dirty="0"/>
              <a:t>This is the read when </a:t>
            </a:r>
            <a:r>
              <a:rPr lang="en-US" dirty="0" smtClean="0"/>
              <a:t>switches 1 and 3 are </a:t>
            </a:r>
            <a:r>
              <a:rPr lang="en-US" dirty="0"/>
              <a:t>on in the </a:t>
            </a:r>
            <a:r>
              <a:rPr lang="en-US" dirty="0" err="1"/>
              <a:t>multisim</a:t>
            </a:r>
            <a:r>
              <a:rPr lang="en-US" dirty="0"/>
              <a:t> where the output of the OR gates goes into the input of the AND gate  . We read a voltage of </a:t>
            </a:r>
            <a:r>
              <a:rPr lang="en-US" dirty="0" smtClean="0"/>
              <a:t>4.4561.(1,1,1)</a:t>
            </a:r>
            <a:endParaRPr lang="en-US" dirty="0"/>
          </a:p>
        </p:txBody>
      </p:sp>
    </p:spTree>
    <p:extLst>
      <p:ext uri="{BB962C8B-B14F-4D97-AF65-F5344CB8AC3E}">
        <p14:creationId xmlns:p14="http://schemas.microsoft.com/office/powerpoint/2010/main" val="28880577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4: Pics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336257" y="1468274"/>
            <a:ext cx="5801784" cy="340852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4994" y="1468274"/>
            <a:ext cx="4035972" cy="3408527"/>
          </a:xfrm>
          <a:prstGeom prst="rect">
            <a:avLst/>
          </a:prstGeom>
        </p:spPr>
      </p:pic>
      <p:sp>
        <p:nvSpPr>
          <p:cNvPr id="6" name="Rectangle 5"/>
          <p:cNvSpPr/>
          <p:nvPr/>
        </p:nvSpPr>
        <p:spPr>
          <a:xfrm>
            <a:off x="336256" y="5237569"/>
            <a:ext cx="11193592" cy="646331"/>
          </a:xfrm>
          <a:prstGeom prst="rect">
            <a:avLst/>
          </a:prstGeom>
        </p:spPr>
        <p:txBody>
          <a:bodyPr wrap="square">
            <a:spAutoFit/>
          </a:bodyPr>
          <a:lstStyle/>
          <a:p>
            <a:r>
              <a:rPr lang="en-US" dirty="0"/>
              <a:t>This is the read when switch </a:t>
            </a:r>
            <a:r>
              <a:rPr lang="en-US" dirty="0" smtClean="0"/>
              <a:t>one and two are </a:t>
            </a:r>
            <a:r>
              <a:rPr lang="en-US" dirty="0"/>
              <a:t>on in the </a:t>
            </a:r>
            <a:r>
              <a:rPr lang="en-US" dirty="0" err="1"/>
              <a:t>multisim</a:t>
            </a:r>
            <a:r>
              <a:rPr lang="en-US" dirty="0"/>
              <a:t> where the output of the OR gates goes into the input of the AND gate  . We read a voltage of .</a:t>
            </a:r>
            <a:r>
              <a:rPr lang="en-US" dirty="0" smtClean="0"/>
              <a:t>1417. </a:t>
            </a:r>
            <a:r>
              <a:rPr lang="en-US" dirty="0"/>
              <a:t>(</a:t>
            </a:r>
            <a:r>
              <a:rPr lang="en-US" dirty="0" smtClean="0"/>
              <a:t>1,1,0</a:t>
            </a:r>
            <a:r>
              <a:rPr lang="en-US" dirty="0"/>
              <a:t>)</a:t>
            </a:r>
          </a:p>
        </p:txBody>
      </p:sp>
    </p:spTree>
    <p:extLst>
      <p:ext uri="{BB962C8B-B14F-4D97-AF65-F5344CB8AC3E}">
        <p14:creationId xmlns:p14="http://schemas.microsoft.com/office/powerpoint/2010/main" val="2273763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Lab4: Pic</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245228" y="1266250"/>
            <a:ext cx="3476789" cy="429084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435" y="1690688"/>
            <a:ext cx="5058720" cy="3459381"/>
          </a:xfrm>
          <a:prstGeom prst="rect">
            <a:avLst/>
          </a:prstGeom>
        </p:spPr>
      </p:pic>
      <p:sp>
        <p:nvSpPr>
          <p:cNvPr id="6" name="Rectangle 5"/>
          <p:cNvSpPr/>
          <p:nvPr/>
        </p:nvSpPr>
        <p:spPr>
          <a:xfrm>
            <a:off x="838197" y="5636963"/>
            <a:ext cx="10757957" cy="646331"/>
          </a:xfrm>
          <a:prstGeom prst="rect">
            <a:avLst/>
          </a:prstGeom>
        </p:spPr>
        <p:txBody>
          <a:bodyPr wrap="square">
            <a:spAutoFit/>
          </a:bodyPr>
          <a:lstStyle/>
          <a:p>
            <a:r>
              <a:rPr lang="en-US" dirty="0"/>
              <a:t>This is the read when </a:t>
            </a:r>
            <a:r>
              <a:rPr lang="en-US" dirty="0" smtClean="0"/>
              <a:t>all the switches are </a:t>
            </a:r>
            <a:r>
              <a:rPr lang="en-US" dirty="0"/>
              <a:t>on in the </a:t>
            </a:r>
            <a:r>
              <a:rPr lang="en-US" dirty="0" err="1"/>
              <a:t>multisim</a:t>
            </a:r>
            <a:r>
              <a:rPr lang="en-US" dirty="0"/>
              <a:t> where the output of the OR gates goes into the input of the AND gate  . We read a voltage </a:t>
            </a:r>
            <a:r>
              <a:rPr lang="en-US" dirty="0" smtClean="0"/>
              <a:t>of 4.4555. </a:t>
            </a:r>
            <a:r>
              <a:rPr lang="en-US" dirty="0"/>
              <a:t>(</a:t>
            </a:r>
            <a:r>
              <a:rPr lang="en-US" dirty="0" smtClean="0"/>
              <a:t>1,1,1)</a:t>
            </a:r>
            <a:endParaRPr lang="en-US" dirty="0"/>
          </a:p>
        </p:txBody>
      </p:sp>
    </p:spTree>
    <p:extLst>
      <p:ext uri="{BB962C8B-B14F-4D97-AF65-F5344CB8AC3E}">
        <p14:creationId xmlns:p14="http://schemas.microsoft.com/office/powerpoint/2010/main" val="436700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Results For Output of AND Gate going Into Input of OR Gate</a:t>
            </a:r>
            <a:endParaRPr lang="en-US" dirty="0"/>
          </a:p>
        </p:txBody>
      </p:sp>
      <p:pic>
        <p:nvPicPr>
          <p:cNvPr id="4" name="Content Placeholder 3"/>
          <p:cNvPicPr>
            <a:picLocks noGrp="1" noChangeAspect="1"/>
          </p:cNvPicPr>
          <p:nvPr>
            <p:ph idx="1"/>
          </p:nvPr>
        </p:nvPicPr>
        <p:blipFill>
          <a:blip r:embed="rId2"/>
          <a:stretch>
            <a:fillRect/>
          </a:stretch>
        </p:blipFill>
        <p:spPr>
          <a:xfrm>
            <a:off x="1389647" y="1876925"/>
            <a:ext cx="9412705" cy="3834063"/>
          </a:xfrm>
          <a:prstGeom prst="rect">
            <a:avLst/>
          </a:prstGeom>
        </p:spPr>
      </p:pic>
    </p:spTree>
    <p:extLst>
      <p:ext uri="{BB962C8B-B14F-4D97-AF65-F5344CB8AC3E}">
        <p14:creationId xmlns:p14="http://schemas.microsoft.com/office/powerpoint/2010/main" val="9249593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4: Results For Output </a:t>
            </a:r>
            <a:r>
              <a:rPr lang="en-US" dirty="0" smtClean="0"/>
              <a:t>of OR Gate </a:t>
            </a:r>
            <a:r>
              <a:rPr lang="en-US" dirty="0"/>
              <a:t>going Into Input of </a:t>
            </a:r>
            <a:r>
              <a:rPr lang="en-US" dirty="0" smtClean="0"/>
              <a:t>AND </a:t>
            </a:r>
            <a:r>
              <a:rPr lang="en-US" dirty="0"/>
              <a:t>Gate</a:t>
            </a:r>
          </a:p>
        </p:txBody>
      </p:sp>
      <p:pic>
        <p:nvPicPr>
          <p:cNvPr id="4" name="Content Placeholder 3"/>
          <p:cNvPicPr>
            <a:picLocks noGrp="1" noChangeAspect="1"/>
          </p:cNvPicPr>
          <p:nvPr>
            <p:ph idx="1"/>
          </p:nvPr>
        </p:nvPicPr>
        <p:blipFill>
          <a:blip r:embed="rId2"/>
          <a:stretch>
            <a:fillRect/>
          </a:stretch>
        </p:blipFill>
        <p:spPr>
          <a:xfrm>
            <a:off x="1283368" y="1889207"/>
            <a:ext cx="9224211" cy="3597193"/>
          </a:xfrm>
          <a:prstGeom prst="rect">
            <a:avLst/>
          </a:prstGeom>
        </p:spPr>
      </p:pic>
      <p:sp>
        <p:nvSpPr>
          <p:cNvPr id="5" name="TextBox 4"/>
          <p:cNvSpPr txBox="1"/>
          <p:nvPr/>
        </p:nvSpPr>
        <p:spPr>
          <a:xfrm>
            <a:off x="4379705" y="5967663"/>
            <a:ext cx="3031536" cy="369332"/>
          </a:xfrm>
          <a:prstGeom prst="rect">
            <a:avLst/>
          </a:prstGeom>
          <a:noFill/>
        </p:spPr>
        <p:txBody>
          <a:bodyPr wrap="none" rtlCol="0">
            <a:spAutoFit/>
          </a:bodyPr>
          <a:lstStyle/>
          <a:p>
            <a:r>
              <a:rPr lang="en-US" dirty="0" smtClean="0">
                <a:hlinkClick r:id="rId3" action="ppaction://hlinkfile"/>
              </a:rPr>
              <a:t>Excel Sheet for slide 20 and 21</a:t>
            </a:r>
            <a:endParaRPr lang="en-US" dirty="0"/>
          </a:p>
        </p:txBody>
      </p:sp>
    </p:spTree>
    <p:extLst>
      <p:ext uri="{BB962C8B-B14F-4D97-AF65-F5344CB8AC3E}">
        <p14:creationId xmlns:p14="http://schemas.microsoft.com/office/powerpoint/2010/main" val="14204738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p:txBody>
          <a:bodyPr/>
          <a:lstStyle/>
          <a:p>
            <a:r>
              <a:rPr lang="en-US" dirty="0" smtClean="0"/>
              <a:t>For lab 4 the voltage was to low to use a 10k resistors so we had to switch over to a 1k resistor. The real world voltage was more like 4 volts compared to 5 volts in the simulation.</a:t>
            </a:r>
            <a:endParaRPr lang="en-US" dirty="0"/>
          </a:p>
        </p:txBody>
      </p:sp>
    </p:spTree>
    <p:extLst>
      <p:ext uri="{BB962C8B-B14F-4D97-AF65-F5344CB8AC3E}">
        <p14:creationId xmlns:p14="http://schemas.microsoft.com/office/powerpoint/2010/main" val="28643423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5: Two Input Gates          Date:12-11-17</a:t>
            </a:r>
            <a:endParaRPr lang="en-US" dirty="0"/>
          </a:p>
        </p:txBody>
      </p:sp>
      <p:sp>
        <p:nvSpPr>
          <p:cNvPr id="4" name="Rectangle 3"/>
          <p:cNvSpPr/>
          <p:nvPr/>
        </p:nvSpPr>
        <p:spPr>
          <a:xfrm>
            <a:off x="838200" y="1690688"/>
            <a:ext cx="4900448" cy="3914918"/>
          </a:xfrm>
          <a:prstGeom prst="rect">
            <a:avLst/>
          </a:prstGeom>
        </p:spPr>
        <p:txBody>
          <a:bodyPr wrap="square">
            <a:spAutoFit/>
          </a:bodyPr>
          <a:lstStyle/>
          <a:p>
            <a:pPr>
              <a:lnSpc>
                <a:spcPct val="115000"/>
              </a:lnSpc>
            </a:pPr>
            <a:r>
              <a:rPr lang="en-US" sz="3600" dirty="0">
                <a:latin typeface="Calibri" panose="020F0502020204030204" pitchFamily="34" charset="0"/>
                <a:ea typeface="Calibri" panose="020F0502020204030204" pitchFamily="34" charset="0"/>
                <a:cs typeface="Times New Roman" panose="02020603050405020304" pitchFamily="18" charset="0"/>
              </a:rPr>
              <a:t>The purpose of this lab is to:</a:t>
            </a:r>
          </a:p>
          <a:p>
            <a:pPr>
              <a:lnSpc>
                <a:spcPct val="115000"/>
              </a:lnSpc>
            </a:pPr>
            <a:r>
              <a:rPr lang="en-US" sz="3600" dirty="0" smtClean="0">
                <a:latin typeface="Calibri" panose="020F0502020204030204" pitchFamily="34" charset="0"/>
                <a:ea typeface="Calibri" panose="020F0502020204030204" pitchFamily="34" charset="0"/>
                <a:cs typeface="Times New Roman" panose="02020603050405020304" pitchFamily="18" charset="0"/>
              </a:rPr>
              <a:t>Test</a:t>
            </a:r>
            <a:r>
              <a:rPr lang="en-US" sz="3600" dirty="0" smtClean="0">
                <a:latin typeface="Calibri" panose="020F0502020204030204" pitchFamily="34" charset="0"/>
                <a:ea typeface="Calibri" panose="020F0502020204030204" pitchFamily="34" charset="0"/>
                <a:cs typeface="Times New Roman" panose="02020603050405020304" pitchFamily="18" charset="0"/>
              </a:rPr>
              <a:t> </a:t>
            </a:r>
            <a:r>
              <a:rPr lang="en-US" sz="3600" dirty="0">
                <a:latin typeface="Calibri" panose="020F0502020204030204" pitchFamily="34" charset="0"/>
                <a:ea typeface="Calibri" panose="020F0502020204030204" pitchFamily="34" charset="0"/>
                <a:cs typeface="Times New Roman" panose="02020603050405020304" pitchFamily="18" charset="0"/>
              </a:rPr>
              <a:t>how two input logic gates work using digital ICs, switches and resistors.  </a:t>
            </a:r>
          </a:p>
        </p:txBody>
      </p:sp>
      <p:sp>
        <p:nvSpPr>
          <p:cNvPr id="5" name="Rectangle 4"/>
          <p:cNvSpPr/>
          <p:nvPr/>
        </p:nvSpPr>
        <p:spPr>
          <a:xfrm>
            <a:off x="6495393" y="1690688"/>
            <a:ext cx="6096000" cy="5155899"/>
          </a:xfrm>
          <a:prstGeom prst="rect">
            <a:avLst/>
          </a:prstGeom>
        </p:spPr>
        <p:txBody>
          <a:bodyPr>
            <a:spAutoFit/>
          </a:bodyPr>
          <a:lstStyle/>
          <a:p>
            <a:pPr>
              <a:lnSpc>
                <a:spcPct val="115000"/>
              </a:lnSpc>
            </a:pPr>
            <a:r>
              <a:rPr lang="en-US" sz="3200" dirty="0">
                <a:latin typeface="Calibri" panose="020F0502020204030204" pitchFamily="34" charset="0"/>
                <a:ea typeface="Calibri" panose="020F0502020204030204" pitchFamily="34" charset="0"/>
                <a:cs typeface="Times New Roman" panose="02020603050405020304" pitchFamily="18" charset="0"/>
              </a:rPr>
              <a:t>Equipment needed:</a:t>
            </a:r>
          </a:p>
          <a:p>
            <a:pPr>
              <a:lnSpc>
                <a:spcPct val="115000"/>
              </a:lnSpc>
            </a:pPr>
            <a:r>
              <a:rPr lang="en-US" sz="32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sz="3200" dirty="0">
                <a:latin typeface="Calibri" panose="020F0502020204030204" pitchFamily="34" charset="0"/>
                <a:ea typeface="Calibri" panose="020F0502020204030204" pitchFamily="34" charset="0"/>
                <a:cs typeface="Times New Roman" panose="02020603050405020304" pitchFamily="18" charset="0"/>
              </a:rPr>
              <a:t>1 – Digital </a:t>
            </a:r>
            <a:r>
              <a:rPr lang="en-US" sz="3200" dirty="0" err="1">
                <a:latin typeface="Calibri" panose="020F0502020204030204" pitchFamily="34" charset="0"/>
                <a:ea typeface="Calibri" panose="020F0502020204030204" pitchFamily="34" charset="0"/>
                <a:cs typeface="Times New Roman" panose="02020603050405020304" pitchFamily="18" charset="0"/>
              </a:rPr>
              <a:t>Multimeter</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3200" dirty="0">
                <a:latin typeface="Calibri" panose="020F0502020204030204" pitchFamily="34" charset="0"/>
                <a:ea typeface="Calibri" panose="020F0502020204030204" pitchFamily="34" charset="0"/>
                <a:cs typeface="Times New Roman" panose="02020603050405020304" pitchFamily="18" charset="0"/>
              </a:rPr>
              <a:t>2 – 10Kohm</a:t>
            </a:r>
          </a:p>
          <a:p>
            <a:pPr>
              <a:lnSpc>
                <a:spcPct val="115000"/>
              </a:lnSpc>
            </a:pPr>
            <a:r>
              <a:rPr lang="en-US" sz="3200" dirty="0">
                <a:latin typeface="Calibri" panose="020F0502020204030204" pitchFamily="34" charset="0"/>
                <a:ea typeface="Calibri" panose="020F0502020204030204" pitchFamily="34" charset="0"/>
                <a:cs typeface="Times New Roman" panose="02020603050405020304" pitchFamily="18" charset="0"/>
              </a:rPr>
              <a:t>1 – 4 position dip switch</a:t>
            </a:r>
          </a:p>
          <a:p>
            <a:pPr>
              <a:lnSpc>
                <a:spcPct val="115000"/>
              </a:lnSpc>
            </a:pPr>
            <a:r>
              <a:rPr lang="en-US" sz="3200" dirty="0">
                <a:latin typeface="Calibri" panose="020F0502020204030204" pitchFamily="34" charset="0"/>
                <a:ea typeface="Calibri" panose="020F0502020204030204" pitchFamily="34" charset="0"/>
                <a:cs typeface="Times New Roman" panose="02020603050405020304" pitchFamily="18" charset="0"/>
              </a:rPr>
              <a:t>1 – 74LS04 Hex Inverter</a:t>
            </a:r>
          </a:p>
          <a:p>
            <a:pPr>
              <a:lnSpc>
                <a:spcPct val="115000"/>
              </a:lnSpc>
            </a:pPr>
            <a:r>
              <a:rPr lang="en-US" sz="3200" dirty="0">
                <a:latin typeface="Calibri" panose="020F0502020204030204" pitchFamily="34" charset="0"/>
                <a:ea typeface="Calibri" panose="020F0502020204030204" pitchFamily="34" charset="0"/>
                <a:cs typeface="Times New Roman" panose="02020603050405020304" pitchFamily="18" charset="0"/>
              </a:rPr>
              <a:t>1 – 74LS08 Quad AND</a:t>
            </a:r>
          </a:p>
          <a:p>
            <a:pPr>
              <a:lnSpc>
                <a:spcPct val="115000"/>
              </a:lnSpc>
            </a:pPr>
            <a:r>
              <a:rPr lang="en-US" sz="3200" dirty="0">
                <a:latin typeface="Calibri" panose="020F0502020204030204" pitchFamily="34" charset="0"/>
                <a:ea typeface="Calibri" panose="020F0502020204030204" pitchFamily="34" charset="0"/>
                <a:cs typeface="Times New Roman" panose="02020603050405020304" pitchFamily="18" charset="0"/>
              </a:rPr>
              <a:t>1 – 74LS32 Quad OR</a:t>
            </a:r>
          </a:p>
          <a:p>
            <a:pPr>
              <a:lnSpc>
                <a:spcPct val="115000"/>
              </a:lnSpc>
            </a:pPr>
            <a:r>
              <a:rPr lang="en-US" sz="3200" dirty="0">
                <a:latin typeface="Calibri" panose="020F0502020204030204" pitchFamily="34" charset="0"/>
                <a:ea typeface="Calibri" panose="020F0502020204030204" pitchFamily="34" charset="0"/>
                <a:cs typeface="Times New Roman" panose="02020603050405020304" pitchFamily="18" charset="0"/>
              </a:rPr>
              <a:t>1 – 74LS86 Quad XOR</a:t>
            </a:r>
          </a:p>
        </p:txBody>
      </p:sp>
    </p:spTree>
    <p:extLst>
      <p:ext uri="{BB962C8B-B14F-4D97-AF65-F5344CB8AC3E}">
        <p14:creationId xmlns:p14="http://schemas.microsoft.com/office/powerpoint/2010/main" val="3400074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Tested Pictures and Results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49077562"/>
              </p:ext>
            </p:extLst>
          </p:nvPr>
        </p:nvGraphicFramePr>
        <p:xfrm>
          <a:off x="6096000" y="1690688"/>
          <a:ext cx="5145504" cy="2565454"/>
        </p:xfrm>
        <a:graphic>
          <a:graphicData uri="http://schemas.openxmlformats.org/drawingml/2006/table">
            <a:tbl>
              <a:tblPr firstRow="1" bandRow="1">
                <a:tableStyleId>{5C22544A-7EE6-4342-B048-85BDC9FD1C3A}</a:tableStyleId>
              </a:tblPr>
              <a:tblGrid>
                <a:gridCol w="1715168">
                  <a:extLst>
                    <a:ext uri="{9D8B030D-6E8A-4147-A177-3AD203B41FA5}">
                      <a16:colId xmlns:a16="http://schemas.microsoft.com/office/drawing/2014/main" val="2442764946"/>
                    </a:ext>
                  </a:extLst>
                </a:gridCol>
                <a:gridCol w="1715168">
                  <a:extLst>
                    <a:ext uri="{9D8B030D-6E8A-4147-A177-3AD203B41FA5}">
                      <a16:colId xmlns:a16="http://schemas.microsoft.com/office/drawing/2014/main" val="2374297242"/>
                    </a:ext>
                  </a:extLst>
                </a:gridCol>
                <a:gridCol w="1715168">
                  <a:extLst>
                    <a:ext uri="{9D8B030D-6E8A-4147-A177-3AD203B41FA5}">
                      <a16:colId xmlns:a16="http://schemas.microsoft.com/office/drawing/2014/main" val="254886322"/>
                    </a:ext>
                  </a:extLst>
                </a:gridCol>
              </a:tblGrid>
              <a:tr h="410494">
                <a:tc>
                  <a:txBody>
                    <a:bodyPr/>
                    <a:lstStyle/>
                    <a:p>
                      <a:endParaRPr lang="en-US" dirty="0"/>
                    </a:p>
                  </a:txBody>
                  <a:tcPr/>
                </a:tc>
                <a:tc>
                  <a:txBody>
                    <a:bodyPr/>
                    <a:lstStyle/>
                    <a:p>
                      <a:r>
                        <a:rPr lang="en-US" dirty="0" smtClean="0"/>
                        <a:t>Tested</a:t>
                      </a:r>
                      <a:endParaRPr lang="en-US" dirty="0"/>
                    </a:p>
                  </a:txBody>
                  <a:tcPr/>
                </a:tc>
                <a:tc>
                  <a:txBody>
                    <a:bodyPr/>
                    <a:lstStyle/>
                    <a:p>
                      <a:endParaRPr lang="en-US"/>
                    </a:p>
                  </a:txBody>
                  <a:tcPr/>
                </a:tc>
                <a:extLst>
                  <a:ext uri="{0D108BD9-81ED-4DB2-BD59-A6C34878D82A}">
                    <a16:rowId xmlns:a16="http://schemas.microsoft.com/office/drawing/2014/main" val="878368264"/>
                  </a:ext>
                </a:extLst>
              </a:tr>
              <a:tr h="430992">
                <a:tc>
                  <a:txBody>
                    <a:bodyPr/>
                    <a:lstStyle/>
                    <a:p>
                      <a:endParaRPr lang="en-US"/>
                    </a:p>
                  </a:txBody>
                  <a:tcPr/>
                </a:tc>
                <a:tc>
                  <a:txBody>
                    <a:bodyPr/>
                    <a:lstStyle/>
                    <a:p>
                      <a:r>
                        <a:rPr lang="en-US" dirty="0" smtClean="0"/>
                        <a:t>Open</a:t>
                      </a:r>
                      <a:endParaRPr lang="en-US" dirty="0"/>
                    </a:p>
                  </a:txBody>
                  <a:tcPr/>
                </a:tc>
                <a:tc>
                  <a:txBody>
                    <a:bodyPr/>
                    <a:lstStyle/>
                    <a:p>
                      <a:r>
                        <a:rPr lang="en-US" dirty="0" smtClean="0"/>
                        <a:t>Closed</a:t>
                      </a:r>
                      <a:endParaRPr lang="en-US" dirty="0"/>
                    </a:p>
                  </a:txBody>
                  <a:tcPr/>
                </a:tc>
                <a:extLst>
                  <a:ext uri="{0D108BD9-81ED-4DB2-BD59-A6C34878D82A}">
                    <a16:rowId xmlns:a16="http://schemas.microsoft.com/office/drawing/2014/main" val="2444846748"/>
                  </a:ext>
                </a:extLst>
              </a:tr>
              <a:tr h="430992">
                <a:tc>
                  <a:txBody>
                    <a:bodyPr/>
                    <a:lstStyle/>
                    <a:p>
                      <a:r>
                        <a:rPr lang="en-US" dirty="0" smtClean="0"/>
                        <a:t>VA</a:t>
                      </a:r>
                      <a:endParaRPr lang="en-US" dirty="0"/>
                    </a:p>
                  </a:txBody>
                  <a:tcPr/>
                </a:tc>
                <a:tc>
                  <a:txBody>
                    <a:bodyPr/>
                    <a:lstStyle/>
                    <a:p>
                      <a:r>
                        <a:rPr lang="en-US" dirty="0" smtClean="0"/>
                        <a:t>4.9887</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1866941591"/>
                  </a:ext>
                </a:extLst>
              </a:tr>
              <a:tr h="430992">
                <a:tc>
                  <a:txBody>
                    <a:bodyPr/>
                    <a:lstStyle/>
                    <a:p>
                      <a:r>
                        <a:rPr lang="en-US" dirty="0" smtClean="0"/>
                        <a:t>VB</a:t>
                      </a:r>
                      <a:endParaRPr lang="en-US" dirty="0"/>
                    </a:p>
                  </a:txBody>
                  <a:tcPr/>
                </a:tc>
                <a:tc>
                  <a:txBody>
                    <a:bodyPr/>
                    <a:lstStyle/>
                    <a:p>
                      <a:r>
                        <a:rPr lang="en-US" dirty="0" smtClean="0"/>
                        <a:t>4.9887</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1754914271"/>
                  </a:ext>
                </a:extLst>
              </a:tr>
              <a:tr h="430992">
                <a:tc>
                  <a:txBody>
                    <a:bodyPr/>
                    <a:lstStyle/>
                    <a:p>
                      <a:r>
                        <a:rPr lang="en-US" dirty="0" smtClean="0"/>
                        <a:t>VC</a:t>
                      </a:r>
                      <a:endParaRPr lang="en-US" dirty="0"/>
                    </a:p>
                  </a:txBody>
                  <a:tcPr/>
                </a:tc>
                <a:tc>
                  <a:txBody>
                    <a:bodyPr/>
                    <a:lstStyle/>
                    <a:p>
                      <a:r>
                        <a:rPr lang="en-US" dirty="0" smtClean="0"/>
                        <a:t>0</a:t>
                      </a:r>
                      <a:endParaRPr lang="en-US" dirty="0"/>
                    </a:p>
                  </a:txBody>
                  <a:tcPr/>
                </a:tc>
                <a:tc>
                  <a:txBody>
                    <a:bodyPr/>
                    <a:lstStyle/>
                    <a:p>
                      <a:r>
                        <a:rPr lang="en-US" dirty="0" smtClean="0"/>
                        <a:t>4.9932</a:t>
                      </a:r>
                      <a:endParaRPr lang="en-US" dirty="0"/>
                    </a:p>
                  </a:txBody>
                  <a:tcPr/>
                </a:tc>
                <a:extLst>
                  <a:ext uri="{0D108BD9-81ED-4DB2-BD59-A6C34878D82A}">
                    <a16:rowId xmlns:a16="http://schemas.microsoft.com/office/drawing/2014/main" val="808744616"/>
                  </a:ext>
                </a:extLst>
              </a:tr>
              <a:tr h="430992">
                <a:tc>
                  <a:txBody>
                    <a:bodyPr/>
                    <a:lstStyle/>
                    <a:p>
                      <a:r>
                        <a:rPr lang="en-US" dirty="0" smtClean="0"/>
                        <a:t>VD</a:t>
                      </a:r>
                      <a:endParaRPr lang="en-US" dirty="0"/>
                    </a:p>
                  </a:txBody>
                  <a:tcPr/>
                </a:tc>
                <a:tc>
                  <a:txBody>
                    <a:bodyPr/>
                    <a:lstStyle/>
                    <a:p>
                      <a:r>
                        <a:rPr lang="en-US" dirty="0" smtClean="0"/>
                        <a:t>0</a:t>
                      </a:r>
                      <a:endParaRPr lang="en-US" dirty="0"/>
                    </a:p>
                  </a:txBody>
                  <a:tcPr/>
                </a:tc>
                <a:tc>
                  <a:txBody>
                    <a:bodyPr/>
                    <a:lstStyle/>
                    <a:p>
                      <a:r>
                        <a:rPr lang="en-US" dirty="0" smtClean="0"/>
                        <a:t>4.9332</a:t>
                      </a:r>
                      <a:endParaRPr lang="en-US" dirty="0"/>
                    </a:p>
                  </a:txBody>
                  <a:tcPr/>
                </a:tc>
                <a:extLst>
                  <a:ext uri="{0D108BD9-81ED-4DB2-BD59-A6C34878D82A}">
                    <a16:rowId xmlns:a16="http://schemas.microsoft.com/office/drawing/2014/main" val="3271435477"/>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944" y="1690688"/>
            <a:ext cx="5244662" cy="3852041"/>
          </a:xfrm>
          <a:prstGeom prst="rect">
            <a:avLst/>
          </a:prstGeom>
        </p:spPr>
      </p:pic>
    </p:spTree>
    <p:extLst>
      <p:ext uri="{BB962C8B-B14F-4D97-AF65-F5344CB8AC3E}">
        <p14:creationId xmlns:p14="http://schemas.microsoft.com/office/powerpoint/2010/main" val="37810619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5 Multisim </a:t>
            </a:r>
            <a:endParaRPr lang="en-US" dirty="0"/>
          </a:p>
        </p:txBody>
      </p:sp>
      <p:pic>
        <p:nvPicPr>
          <p:cNvPr id="4" name="Picture 3"/>
          <p:cNvPicPr>
            <a:picLocks noChangeAspect="1"/>
          </p:cNvPicPr>
          <p:nvPr/>
        </p:nvPicPr>
        <p:blipFill>
          <a:blip r:embed="rId3"/>
          <a:stretch>
            <a:fillRect/>
          </a:stretch>
        </p:blipFill>
        <p:spPr>
          <a:xfrm>
            <a:off x="702166" y="1690688"/>
            <a:ext cx="5637600" cy="4684800"/>
          </a:xfrm>
          <a:prstGeom prst="rect">
            <a:avLst/>
          </a:prstGeom>
        </p:spPr>
      </p:pic>
      <p:sp>
        <p:nvSpPr>
          <p:cNvPr id="5" name="TextBox 4"/>
          <p:cNvSpPr txBox="1"/>
          <p:nvPr/>
        </p:nvSpPr>
        <p:spPr>
          <a:xfrm>
            <a:off x="7409793" y="2601927"/>
            <a:ext cx="4246180" cy="954107"/>
          </a:xfrm>
          <a:prstGeom prst="rect">
            <a:avLst/>
          </a:prstGeom>
          <a:noFill/>
        </p:spPr>
        <p:txBody>
          <a:bodyPr wrap="square" rtlCol="0">
            <a:spAutoFit/>
          </a:bodyPr>
          <a:lstStyle/>
          <a:p>
            <a:r>
              <a:rPr lang="en-US" sz="2800" dirty="0" smtClean="0"/>
              <a:t>This </a:t>
            </a:r>
            <a:r>
              <a:rPr lang="en-US" sz="2800" dirty="0" err="1" smtClean="0"/>
              <a:t>multisim</a:t>
            </a:r>
            <a:r>
              <a:rPr lang="en-US" sz="2800" dirty="0" smtClean="0"/>
              <a:t> includes all the different types of gates</a:t>
            </a:r>
            <a:endParaRPr lang="en-US" sz="2800" dirty="0"/>
          </a:p>
        </p:txBody>
      </p:sp>
      <p:graphicFrame>
        <p:nvGraphicFramePr>
          <p:cNvPr id="6" name="Object 5"/>
          <p:cNvGraphicFramePr>
            <a:graphicFrameLocks noChangeAspect="1"/>
          </p:cNvGraphicFramePr>
          <p:nvPr>
            <p:extLst>
              <p:ext uri="{D42A27DB-BD31-4B8C-83A1-F6EECF244321}">
                <p14:modId xmlns:p14="http://schemas.microsoft.com/office/powerpoint/2010/main" val="3656232803"/>
              </p:ext>
            </p:extLst>
          </p:nvPr>
        </p:nvGraphicFramePr>
        <p:xfrm>
          <a:off x="8292663" y="4046186"/>
          <a:ext cx="1678426" cy="1195739"/>
        </p:xfrm>
        <a:graphic>
          <a:graphicData uri="http://schemas.openxmlformats.org/presentationml/2006/ole">
            <mc:AlternateContent xmlns:mc="http://schemas.openxmlformats.org/markup-compatibility/2006">
              <mc:Choice xmlns:v="urn:schemas-microsoft-com:vml" Requires="v">
                <p:oleObj spid="_x0000_s13319" name="Packager Shell Object" showAsIcon="1" r:id="rId4" imgW="729000" imgH="518400" progId="Package">
                  <p:embed/>
                </p:oleObj>
              </mc:Choice>
              <mc:Fallback>
                <p:oleObj name="Packager Shell Object" showAsIcon="1" r:id="rId4" imgW="729000" imgH="518400" progId="Package">
                  <p:embed/>
                  <p:pic>
                    <p:nvPicPr>
                      <p:cNvPr id="0" name=""/>
                      <p:cNvPicPr/>
                      <p:nvPr/>
                    </p:nvPicPr>
                    <p:blipFill>
                      <a:blip r:embed="rId5"/>
                      <a:stretch>
                        <a:fillRect/>
                      </a:stretch>
                    </p:blipFill>
                    <p:spPr>
                      <a:xfrm>
                        <a:off x="8292663" y="4046186"/>
                        <a:ext cx="1678426" cy="1195739"/>
                      </a:xfrm>
                      <a:prstGeom prst="rect">
                        <a:avLst/>
                      </a:prstGeom>
                    </p:spPr>
                  </p:pic>
                </p:oleObj>
              </mc:Fallback>
            </mc:AlternateContent>
          </a:graphicData>
        </a:graphic>
      </p:graphicFrame>
    </p:spTree>
    <p:extLst>
      <p:ext uri="{BB962C8B-B14F-4D97-AF65-F5344CB8AC3E}">
        <p14:creationId xmlns:p14="http://schemas.microsoft.com/office/powerpoint/2010/main" val="2463457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5: Simulated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65910355"/>
              </p:ext>
            </p:extLst>
          </p:nvPr>
        </p:nvGraphicFramePr>
        <p:xfrm>
          <a:off x="956439" y="1608084"/>
          <a:ext cx="10804639" cy="4151584"/>
        </p:xfrm>
        <a:graphic>
          <a:graphicData uri="http://schemas.openxmlformats.org/drawingml/2006/table">
            <a:tbl>
              <a:tblPr firstRow="1" firstCol="1" bandRow="1">
                <a:tableStyleId>{5C22544A-7EE6-4342-B048-85BDC9FD1C3A}</a:tableStyleId>
              </a:tblPr>
              <a:tblGrid>
                <a:gridCol w="4623659">
                  <a:extLst>
                    <a:ext uri="{9D8B030D-6E8A-4147-A177-3AD203B41FA5}">
                      <a16:colId xmlns:a16="http://schemas.microsoft.com/office/drawing/2014/main" val="808817939"/>
                    </a:ext>
                  </a:extLst>
                </a:gridCol>
                <a:gridCol w="1545245">
                  <a:extLst>
                    <a:ext uri="{9D8B030D-6E8A-4147-A177-3AD203B41FA5}">
                      <a16:colId xmlns:a16="http://schemas.microsoft.com/office/drawing/2014/main" val="4102410642"/>
                    </a:ext>
                  </a:extLst>
                </a:gridCol>
                <a:gridCol w="1545245">
                  <a:extLst>
                    <a:ext uri="{9D8B030D-6E8A-4147-A177-3AD203B41FA5}">
                      <a16:colId xmlns:a16="http://schemas.microsoft.com/office/drawing/2014/main" val="2933124413"/>
                    </a:ext>
                  </a:extLst>
                </a:gridCol>
                <a:gridCol w="1545245">
                  <a:extLst>
                    <a:ext uri="{9D8B030D-6E8A-4147-A177-3AD203B41FA5}">
                      <a16:colId xmlns:a16="http://schemas.microsoft.com/office/drawing/2014/main" val="4037647990"/>
                    </a:ext>
                  </a:extLst>
                </a:gridCol>
                <a:gridCol w="1545245">
                  <a:extLst>
                    <a:ext uri="{9D8B030D-6E8A-4147-A177-3AD203B41FA5}">
                      <a16:colId xmlns:a16="http://schemas.microsoft.com/office/drawing/2014/main" val="3896740249"/>
                    </a:ext>
                  </a:extLst>
                </a:gridCol>
              </a:tblGrid>
              <a:tr h="518948">
                <a:tc>
                  <a:txBody>
                    <a:bodyPr/>
                    <a:lstStyle/>
                    <a:p>
                      <a:pPr marL="0" marR="0" algn="r">
                        <a:lnSpc>
                          <a:spcPct val="115000"/>
                        </a:lnSpc>
                        <a:spcBef>
                          <a:spcPts val="0"/>
                        </a:spcBef>
                        <a:spcAft>
                          <a:spcPts val="0"/>
                        </a:spcAft>
                      </a:pPr>
                      <a:r>
                        <a:rPr lang="en-US" sz="1100">
                          <a:effectLst/>
                        </a:rPr>
                        <a:t>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99693326"/>
                  </a:ext>
                </a:extLst>
              </a:tr>
              <a:tr h="518948">
                <a:tc>
                  <a:txBody>
                    <a:bodyPr/>
                    <a:lstStyle/>
                    <a:p>
                      <a:pPr marL="0" marR="0" algn="r">
                        <a:lnSpc>
                          <a:spcPct val="115000"/>
                        </a:lnSpc>
                        <a:spcBef>
                          <a:spcPts val="0"/>
                        </a:spcBef>
                        <a:spcAft>
                          <a:spcPts val="0"/>
                        </a:spcAft>
                      </a:pPr>
                      <a:r>
                        <a:rPr lang="en-US" sz="1100">
                          <a:effectLst/>
                        </a:rPr>
                        <a:t>B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77152427"/>
                  </a:ext>
                </a:extLst>
              </a:tr>
              <a:tr h="518948">
                <a:tc>
                  <a:txBody>
                    <a:bodyPr/>
                    <a:lstStyle/>
                    <a:p>
                      <a:pPr marL="0" marR="0">
                        <a:lnSpc>
                          <a:spcPct val="115000"/>
                        </a:lnSpc>
                        <a:spcBef>
                          <a:spcPts val="0"/>
                        </a:spcBef>
                        <a:spcAft>
                          <a:spcPts val="0"/>
                        </a:spcAft>
                      </a:pPr>
                      <a:r>
                        <a:rPr lang="en-US" sz="1100">
                          <a:effectLst/>
                        </a:rPr>
                        <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04131313"/>
                  </a:ext>
                </a:extLst>
              </a:tr>
              <a:tr h="518948">
                <a:tc>
                  <a:txBody>
                    <a:bodyPr/>
                    <a:lstStyle/>
                    <a:p>
                      <a:pPr marL="0" marR="0">
                        <a:lnSpc>
                          <a:spcPct val="115000"/>
                        </a:lnSpc>
                        <a:spcBef>
                          <a:spcPts val="0"/>
                        </a:spcBef>
                        <a:spcAft>
                          <a:spcPts val="0"/>
                        </a:spcAft>
                      </a:pPr>
                      <a:r>
                        <a:rPr lang="en-US" sz="1100">
                          <a:effectLst/>
                        </a:rPr>
                        <a:t>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7906313"/>
                  </a:ext>
                </a:extLst>
              </a:tr>
              <a:tr h="518948">
                <a:tc>
                  <a:txBody>
                    <a:bodyPr/>
                    <a:lstStyle/>
                    <a:p>
                      <a:pPr marL="0" marR="0">
                        <a:lnSpc>
                          <a:spcPct val="115000"/>
                        </a:lnSpc>
                        <a:spcBef>
                          <a:spcPts val="0"/>
                        </a:spcBef>
                        <a:spcAft>
                          <a:spcPts val="0"/>
                        </a:spcAft>
                      </a:pPr>
                      <a:r>
                        <a:rPr lang="en-US" sz="1100">
                          <a:effectLst/>
                        </a:rPr>
                        <a:t>XOR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20474113"/>
                  </a:ext>
                </a:extLst>
              </a:tr>
              <a:tr h="518948">
                <a:tc>
                  <a:txBody>
                    <a:bodyPr/>
                    <a:lstStyle/>
                    <a:p>
                      <a:pPr marL="0" marR="0">
                        <a:lnSpc>
                          <a:spcPct val="115000"/>
                        </a:lnSpc>
                        <a:spcBef>
                          <a:spcPts val="0"/>
                        </a:spcBef>
                        <a:spcAft>
                          <a:spcPts val="0"/>
                        </a:spcAft>
                      </a:pPr>
                      <a:r>
                        <a:rPr lang="en-US" sz="1100">
                          <a:effectLst/>
                        </a:rPr>
                        <a:t>NOR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20727024"/>
                  </a:ext>
                </a:extLst>
              </a:tr>
              <a:tr h="518948">
                <a:tc>
                  <a:txBody>
                    <a:bodyPr/>
                    <a:lstStyle/>
                    <a:p>
                      <a:pPr marL="0" marR="0">
                        <a:lnSpc>
                          <a:spcPct val="115000"/>
                        </a:lnSpc>
                        <a:spcBef>
                          <a:spcPts val="0"/>
                        </a:spcBef>
                        <a:spcAft>
                          <a:spcPts val="0"/>
                        </a:spcAft>
                      </a:pPr>
                      <a:r>
                        <a:rPr lang="en-US" sz="1100">
                          <a:effectLst/>
                        </a:rPr>
                        <a:t>NAND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47857339"/>
                  </a:ext>
                </a:extLst>
              </a:tr>
              <a:tr h="518948">
                <a:tc>
                  <a:txBody>
                    <a:bodyPr/>
                    <a:lstStyle/>
                    <a:p>
                      <a:pPr marL="0" marR="0">
                        <a:lnSpc>
                          <a:spcPct val="115000"/>
                        </a:lnSpc>
                        <a:spcBef>
                          <a:spcPts val="0"/>
                        </a:spcBef>
                        <a:spcAft>
                          <a:spcPts val="0"/>
                        </a:spcAft>
                      </a:pPr>
                      <a:r>
                        <a:rPr lang="en-US" sz="1100">
                          <a:effectLst/>
                        </a:rPr>
                        <a:t>XNOR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17185071"/>
                  </a:ext>
                </a:extLst>
              </a:tr>
            </a:tbl>
          </a:graphicData>
        </a:graphic>
      </p:graphicFrame>
      <p:sp>
        <p:nvSpPr>
          <p:cNvPr id="5" name="TextBox 4"/>
          <p:cNvSpPr txBox="1"/>
          <p:nvPr/>
        </p:nvSpPr>
        <p:spPr>
          <a:xfrm>
            <a:off x="4572000" y="6232633"/>
            <a:ext cx="8755117" cy="369332"/>
          </a:xfrm>
          <a:prstGeom prst="rect">
            <a:avLst/>
          </a:prstGeom>
          <a:noFill/>
        </p:spPr>
        <p:txBody>
          <a:bodyPr wrap="square" rtlCol="0">
            <a:spAutoFit/>
          </a:bodyPr>
          <a:lstStyle/>
          <a:p>
            <a:r>
              <a:rPr lang="en-US" dirty="0" smtClean="0">
                <a:hlinkClick r:id="rId2" action="ppaction://hlinkfile"/>
              </a:rPr>
              <a:t>Lab 5 Word Doc</a:t>
            </a:r>
            <a:endParaRPr lang="en-US" dirty="0"/>
          </a:p>
        </p:txBody>
      </p:sp>
    </p:spTree>
    <p:extLst>
      <p:ext uri="{BB962C8B-B14F-4D97-AF65-F5344CB8AC3E}">
        <p14:creationId xmlns:p14="http://schemas.microsoft.com/office/powerpoint/2010/main" val="287254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5: Observation</a:t>
            </a:r>
            <a:endParaRPr lang="en-US" dirty="0"/>
          </a:p>
        </p:txBody>
      </p:sp>
      <p:sp>
        <p:nvSpPr>
          <p:cNvPr id="3" name="Content Placeholder 2"/>
          <p:cNvSpPr>
            <a:spLocks noGrp="1"/>
          </p:cNvSpPr>
          <p:nvPr>
            <p:ph idx="1"/>
          </p:nvPr>
        </p:nvSpPr>
        <p:spPr/>
        <p:txBody>
          <a:bodyPr/>
          <a:lstStyle/>
          <a:p>
            <a:r>
              <a:rPr lang="en-US" dirty="0" smtClean="0"/>
              <a:t>The XNOR,NAND, NOR and XOR gate are a few logic states off from the original AND </a:t>
            </a:r>
            <a:r>
              <a:rPr lang="en-US" dirty="0" err="1" smtClean="0"/>
              <a:t>and</a:t>
            </a:r>
            <a:r>
              <a:rPr lang="en-US" dirty="0" smtClean="0"/>
              <a:t> OR gates</a:t>
            </a:r>
            <a:endParaRPr lang="en-US" dirty="0"/>
          </a:p>
        </p:txBody>
      </p:sp>
    </p:spTree>
    <p:extLst>
      <p:ext uri="{BB962C8B-B14F-4D97-AF65-F5344CB8AC3E}">
        <p14:creationId xmlns:p14="http://schemas.microsoft.com/office/powerpoint/2010/main" val="4192907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6				Date:10-13-17</a:t>
            </a:r>
            <a:br>
              <a:rPr lang="en-US" dirty="0" smtClean="0"/>
            </a:br>
            <a:r>
              <a:rPr lang="en-US" dirty="0" smtClean="0"/>
              <a:t>Partners: Jarred Clark, Seth Wills, Emmanuel </a:t>
            </a:r>
            <a:r>
              <a:rPr lang="en-US" smtClean="0"/>
              <a:t>Ayiku-Teye</a:t>
            </a:r>
            <a:endParaRPr lang="en-US" dirty="0"/>
          </a:p>
        </p:txBody>
      </p:sp>
      <p:sp>
        <p:nvSpPr>
          <p:cNvPr id="4" name="Rectangle 3"/>
          <p:cNvSpPr/>
          <p:nvPr/>
        </p:nvSpPr>
        <p:spPr>
          <a:xfrm>
            <a:off x="838199" y="1690688"/>
            <a:ext cx="4091153" cy="3277820"/>
          </a:xfrm>
          <a:prstGeom prst="rect">
            <a:avLst/>
          </a:prstGeom>
        </p:spPr>
        <p:txBody>
          <a:bodyPr wrap="square">
            <a:spAutoFit/>
          </a:bodyPr>
          <a:lstStyle/>
          <a:p>
            <a:pPr>
              <a:lnSpc>
                <a:spcPct val="115000"/>
              </a:lnSpc>
            </a:pPr>
            <a:r>
              <a:rPr lang="en-US" sz="3600" dirty="0" smtClean="0">
                <a:latin typeface="Calibri" panose="020F0502020204030204" pitchFamily="34" charset="0"/>
                <a:ea typeface="Calibri" panose="020F0502020204030204" pitchFamily="34" charset="0"/>
                <a:cs typeface="Times New Roman" panose="02020603050405020304" pitchFamily="18" charset="0"/>
              </a:rPr>
              <a:t>The purpose of this lab is to:</a:t>
            </a:r>
          </a:p>
          <a:p>
            <a:pPr>
              <a:lnSpc>
                <a:spcPct val="115000"/>
              </a:lnSpc>
            </a:pPr>
            <a:r>
              <a:rPr lang="en-US" sz="3600" dirty="0" smtClean="0">
                <a:latin typeface="Calibri" panose="020F0502020204030204" pitchFamily="34" charset="0"/>
                <a:ea typeface="Calibri" panose="020F0502020204030204" pitchFamily="34" charset="0"/>
                <a:cs typeface="Times New Roman" panose="02020603050405020304" pitchFamily="18" charset="0"/>
              </a:rPr>
              <a:t>Verify as many of the 17 Theorems with Multisim</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257800" y="1690688"/>
            <a:ext cx="6096000" cy="3240439"/>
          </a:xfrm>
          <a:prstGeom prst="rect">
            <a:avLst/>
          </a:prstGeom>
        </p:spPr>
        <p:txBody>
          <a:bodyPr>
            <a:spAutoFit/>
          </a:bodyPr>
          <a:lstStyle/>
          <a:p>
            <a:pPr>
              <a:lnSpc>
                <a:spcPct val="115000"/>
              </a:lnSpc>
            </a:pPr>
            <a:r>
              <a:rPr lang="en-US" sz="3600" dirty="0" smtClean="0">
                <a:latin typeface="Calibri" panose="020F0502020204030204" pitchFamily="34" charset="0"/>
                <a:ea typeface="Calibri" panose="020F0502020204030204" pitchFamily="34" charset="0"/>
                <a:cs typeface="Times New Roman" panose="02020603050405020304" pitchFamily="18" charset="0"/>
              </a:rPr>
              <a:t>Using </a:t>
            </a:r>
            <a:r>
              <a:rPr lang="en-US" sz="3600" dirty="0">
                <a:latin typeface="Calibri" panose="020F0502020204030204" pitchFamily="34" charset="0"/>
                <a:ea typeface="Calibri" panose="020F0502020204030204" pitchFamily="34" charset="0"/>
                <a:cs typeface="Times New Roman" panose="02020603050405020304" pitchFamily="18" charset="0"/>
              </a:rPr>
              <a:t>Multisim simulate the Theorems and record in tables below.  Then compare simulation results to the 17 Theorems</a:t>
            </a:r>
            <a:r>
              <a:rPr lang="en-US"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2107628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6-Page 2</a:t>
            </a:r>
            <a:endParaRPr lang="en-US" dirty="0"/>
          </a:p>
        </p:txBody>
      </p:sp>
      <p:pic>
        <p:nvPicPr>
          <p:cNvPr id="4" name="Picture 3"/>
          <p:cNvPicPr>
            <a:picLocks noChangeAspect="1"/>
          </p:cNvPicPr>
          <p:nvPr/>
        </p:nvPicPr>
        <p:blipFill>
          <a:blip r:embed="rId3"/>
          <a:stretch>
            <a:fillRect/>
          </a:stretch>
        </p:blipFill>
        <p:spPr>
          <a:xfrm>
            <a:off x="681144" y="2375602"/>
            <a:ext cx="3975538" cy="1186849"/>
          </a:xfrm>
          <a:prstGeom prst="rect">
            <a:avLst/>
          </a:prstGeom>
        </p:spPr>
      </p:pic>
      <p:pic>
        <p:nvPicPr>
          <p:cNvPr id="6" name="Picture 5"/>
          <p:cNvPicPr>
            <a:picLocks noChangeAspect="1"/>
          </p:cNvPicPr>
          <p:nvPr/>
        </p:nvPicPr>
        <p:blipFill>
          <a:blip r:embed="rId4"/>
          <a:stretch>
            <a:fillRect/>
          </a:stretch>
        </p:blipFill>
        <p:spPr>
          <a:xfrm>
            <a:off x="733097" y="3339679"/>
            <a:ext cx="3236271" cy="1317539"/>
          </a:xfrm>
          <a:prstGeom prst="rect">
            <a:avLst/>
          </a:prstGeom>
        </p:spPr>
      </p:pic>
      <p:pic>
        <p:nvPicPr>
          <p:cNvPr id="7" name="Picture 6"/>
          <p:cNvPicPr>
            <a:picLocks noChangeAspect="1"/>
          </p:cNvPicPr>
          <p:nvPr/>
        </p:nvPicPr>
        <p:blipFill>
          <a:blip r:embed="rId5"/>
          <a:stretch>
            <a:fillRect/>
          </a:stretch>
        </p:blipFill>
        <p:spPr>
          <a:xfrm rot="10800000">
            <a:off x="5452629" y="189714"/>
            <a:ext cx="6129770" cy="4371776"/>
          </a:xfrm>
          <a:prstGeom prst="rect">
            <a:avLst/>
          </a:prstGeom>
        </p:spPr>
      </p:pic>
      <p:sp>
        <p:nvSpPr>
          <p:cNvPr id="8" name="TextBox 7"/>
          <p:cNvSpPr txBox="1"/>
          <p:nvPr/>
        </p:nvSpPr>
        <p:spPr>
          <a:xfrm>
            <a:off x="5833241" y="4939862"/>
            <a:ext cx="6064469" cy="369332"/>
          </a:xfrm>
          <a:prstGeom prst="rect">
            <a:avLst/>
          </a:prstGeom>
          <a:noFill/>
        </p:spPr>
        <p:txBody>
          <a:bodyPr wrap="square" rtlCol="0">
            <a:spAutoFit/>
          </a:bodyPr>
          <a:lstStyle/>
          <a:p>
            <a:r>
              <a:rPr lang="en-US" dirty="0" smtClean="0"/>
              <a:t>This is the completed circuit for Theorems 1-3</a:t>
            </a:r>
            <a:endParaRPr lang="en-US" dirty="0"/>
          </a:p>
        </p:txBody>
      </p:sp>
      <p:pic>
        <p:nvPicPr>
          <p:cNvPr id="9" name="Picture 8"/>
          <p:cNvPicPr>
            <a:picLocks noChangeAspect="1"/>
          </p:cNvPicPr>
          <p:nvPr/>
        </p:nvPicPr>
        <p:blipFill>
          <a:blip r:embed="rId6"/>
          <a:stretch>
            <a:fillRect/>
          </a:stretch>
        </p:blipFill>
        <p:spPr>
          <a:xfrm>
            <a:off x="162603" y="4749692"/>
            <a:ext cx="5012621" cy="1875745"/>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711462996"/>
              </p:ext>
            </p:extLst>
          </p:nvPr>
        </p:nvGraphicFramePr>
        <p:xfrm>
          <a:off x="7872248" y="5687565"/>
          <a:ext cx="2081377" cy="1057723"/>
        </p:xfrm>
        <a:graphic>
          <a:graphicData uri="http://schemas.openxmlformats.org/presentationml/2006/ole">
            <mc:AlternateContent xmlns:mc="http://schemas.openxmlformats.org/markup-compatibility/2006">
              <mc:Choice xmlns:v="urn:schemas-microsoft-com:vml" Requires="v">
                <p:oleObj spid="_x0000_s5142" name="Packager Shell Object" showAsIcon="1" r:id="rId7" imgW="942840" imgH="518400" progId="Package">
                  <p:embed/>
                </p:oleObj>
              </mc:Choice>
              <mc:Fallback>
                <p:oleObj name="Packager Shell Object" showAsIcon="1" r:id="rId7" imgW="942840" imgH="518400" progId="Package">
                  <p:embed/>
                  <p:pic>
                    <p:nvPicPr>
                      <p:cNvPr id="10" name="Object 9"/>
                      <p:cNvPicPr/>
                      <p:nvPr/>
                    </p:nvPicPr>
                    <p:blipFill>
                      <a:blip r:embed="rId8"/>
                      <a:stretch>
                        <a:fillRect/>
                      </a:stretch>
                    </p:blipFill>
                    <p:spPr>
                      <a:xfrm>
                        <a:off x="7872248" y="5687565"/>
                        <a:ext cx="2081377" cy="1057723"/>
                      </a:xfrm>
                      <a:prstGeom prst="rect">
                        <a:avLst/>
                      </a:prstGeom>
                    </p:spPr>
                  </p:pic>
                </p:oleObj>
              </mc:Fallback>
            </mc:AlternateContent>
          </a:graphicData>
        </a:graphic>
      </p:graphicFrame>
      <p:sp>
        <p:nvSpPr>
          <p:cNvPr id="11" name="TextBox 10"/>
          <p:cNvSpPr txBox="1"/>
          <p:nvPr/>
        </p:nvSpPr>
        <p:spPr>
          <a:xfrm>
            <a:off x="357392" y="1496767"/>
            <a:ext cx="5576045" cy="369332"/>
          </a:xfrm>
          <a:prstGeom prst="rect">
            <a:avLst/>
          </a:prstGeom>
          <a:noFill/>
        </p:spPr>
        <p:txBody>
          <a:bodyPr wrap="square" rtlCol="0">
            <a:spAutoFit/>
          </a:bodyPr>
          <a:lstStyle/>
          <a:p>
            <a:r>
              <a:rPr lang="en-US" dirty="0" smtClean="0"/>
              <a:t>Theorem 1 of Demorgans Theorems</a:t>
            </a:r>
            <a:endParaRPr lang="en-US" dirty="0"/>
          </a:p>
        </p:txBody>
      </p:sp>
    </p:spTree>
    <p:extLst>
      <p:ext uri="{BB962C8B-B14F-4D97-AF65-F5344CB8AC3E}">
        <p14:creationId xmlns:p14="http://schemas.microsoft.com/office/powerpoint/2010/main" val="3833702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3</a:t>
            </a:r>
            <a:endParaRPr lang="en-US" dirty="0"/>
          </a:p>
        </p:txBody>
      </p:sp>
      <p:pic>
        <p:nvPicPr>
          <p:cNvPr id="4" name="Content Placeholder 3"/>
          <p:cNvPicPr>
            <a:picLocks noGrp="1" noChangeAspect="1"/>
          </p:cNvPicPr>
          <p:nvPr>
            <p:ph idx="1"/>
          </p:nvPr>
        </p:nvPicPr>
        <p:blipFill>
          <a:blip r:embed="rId2"/>
          <a:stretch>
            <a:fillRect/>
          </a:stretch>
        </p:blipFill>
        <p:spPr>
          <a:xfrm>
            <a:off x="764627" y="3178331"/>
            <a:ext cx="3323897" cy="1686040"/>
          </a:xfrm>
          <a:prstGeom prst="rect">
            <a:avLst/>
          </a:prstGeom>
        </p:spPr>
      </p:pic>
      <p:pic>
        <p:nvPicPr>
          <p:cNvPr id="5" name="Picture 4"/>
          <p:cNvPicPr>
            <a:picLocks noChangeAspect="1"/>
          </p:cNvPicPr>
          <p:nvPr/>
        </p:nvPicPr>
        <p:blipFill>
          <a:blip r:embed="rId3"/>
          <a:stretch>
            <a:fillRect/>
          </a:stretch>
        </p:blipFill>
        <p:spPr>
          <a:xfrm>
            <a:off x="627993" y="2242487"/>
            <a:ext cx="3460531" cy="1018533"/>
          </a:xfrm>
          <a:prstGeom prst="rect">
            <a:avLst/>
          </a:prstGeom>
        </p:spPr>
      </p:pic>
      <p:sp>
        <p:nvSpPr>
          <p:cNvPr id="7" name="TextBox 6"/>
          <p:cNvSpPr txBox="1"/>
          <p:nvPr/>
        </p:nvSpPr>
        <p:spPr>
          <a:xfrm>
            <a:off x="525517" y="1587062"/>
            <a:ext cx="4214649" cy="369332"/>
          </a:xfrm>
          <a:prstGeom prst="rect">
            <a:avLst/>
          </a:prstGeom>
          <a:noFill/>
        </p:spPr>
        <p:txBody>
          <a:bodyPr wrap="square" rtlCol="0">
            <a:spAutoFit/>
          </a:bodyPr>
          <a:lstStyle/>
          <a:p>
            <a:r>
              <a:rPr lang="en-US" dirty="0" smtClean="0"/>
              <a:t>Theorem 2 of Demorgans Theorem</a:t>
            </a:r>
            <a:endParaRPr lang="en-US" dirty="0"/>
          </a:p>
        </p:txBody>
      </p:sp>
      <p:pic>
        <p:nvPicPr>
          <p:cNvPr id="8" name="Picture 7"/>
          <p:cNvPicPr>
            <a:picLocks noChangeAspect="1"/>
          </p:cNvPicPr>
          <p:nvPr/>
        </p:nvPicPr>
        <p:blipFill>
          <a:blip r:embed="rId4"/>
          <a:stretch>
            <a:fillRect/>
          </a:stretch>
        </p:blipFill>
        <p:spPr>
          <a:xfrm>
            <a:off x="5299513" y="711172"/>
            <a:ext cx="5738976" cy="4365323"/>
          </a:xfrm>
          <a:prstGeom prst="rect">
            <a:avLst/>
          </a:prstGeom>
        </p:spPr>
      </p:pic>
      <p:pic>
        <p:nvPicPr>
          <p:cNvPr id="9" name="Picture 8"/>
          <p:cNvPicPr>
            <a:picLocks noChangeAspect="1"/>
          </p:cNvPicPr>
          <p:nvPr/>
        </p:nvPicPr>
        <p:blipFill>
          <a:blip r:embed="rId5"/>
          <a:stretch>
            <a:fillRect/>
          </a:stretch>
        </p:blipFill>
        <p:spPr>
          <a:xfrm>
            <a:off x="525517" y="5171087"/>
            <a:ext cx="4636040" cy="1450429"/>
          </a:xfrm>
          <a:prstGeom prst="rect">
            <a:avLst/>
          </a:prstGeom>
        </p:spPr>
      </p:pic>
    </p:spTree>
    <p:extLst>
      <p:ext uri="{BB962C8B-B14F-4D97-AF65-F5344CB8AC3E}">
        <p14:creationId xmlns:p14="http://schemas.microsoft.com/office/powerpoint/2010/main" val="3277171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4</a:t>
            </a:r>
            <a:endParaRPr lang="en-US" dirty="0"/>
          </a:p>
        </p:txBody>
      </p:sp>
      <p:pic>
        <p:nvPicPr>
          <p:cNvPr id="4" name="Content Placeholder 3"/>
          <p:cNvPicPr>
            <a:picLocks noGrp="1" noChangeAspect="1"/>
          </p:cNvPicPr>
          <p:nvPr>
            <p:ph idx="1"/>
          </p:nvPr>
        </p:nvPicPr>
        <p:blipFill>
          <a:blip r:embed="rId2"/>
          <a:stretch>
            <a:fillRect/>
          </a:stretch>
        </p:blipFill>
        <p:spPr>
          <a:xfrm>
            <a:off x="1014129" y="2338853"/>
            <a:ext cx="2743438" cy="908843"/>
          </a:xfrm>
          <a:prstGeom prst="rect">
            <a:avLst/>
          </a:prstGeom>
        </p:spPr>
      </p:pic>
      <p:pic>
        <p:nvPicPr>
          <p:cNvPr id="5" name="Picture 4"/>
          <p:cNvPicPr>
            <a:picLocks noChangeAspect="1"/>
          </p:cNvPicPr>
          <p:nvPr/>
        </p:nvPicPr>
        <p:blipFill>
          <a:blip r:embed="rId3"/>
          <a:stretch>
            <a:fillRect/>
          </a:stretch>
        </p:blipFill>
        <p:spPr>
          <a:xfrm>
            <a:off x="838200" y="3247696"/>
            <a:ext cx="2840421" cy="1419206"/>
          </a:xfrm>
          <a:prstGeom prst="rect">
            <a:avLst/>
          </a:prstGeom>
        </p:spPr>
      </p:pic>
      <p:pic>
        <p:nvPicPr>
          <p:cNvPr id="6" name="Picture 5"/>
          <p:cNvPicPr>
            <a:picLocks noChangeAspect="1"/>
          </p:cNvPicPr>
          <p:nvPr/>
        </p:nvPicPr>
        <p:blipFill>
          <a:blip r:embed="rId4"/>
          <a:stretch>
            <a:fillRect/>
          </a:stretch>
        </p:blipFill>
        <p:spPr>
          <a:xfrm>
            <a:off x="67427" y="4671347"/>
            <a:ext cx="4381966" cy="1370940"/>
          </a:xfrm>
          <a:prstGeom prst="rect">
            <a:avLst/>
          </a:prstGeom>
        </p:spPr>
      </p:pic>
      <p:sp>
        <p:nvSpPr>
          <p:cNvPr id="7" name="TextBox 6"/>
          <p:cNvSpPr txBox="1"/>
          <p:nvPr/>
        </p:nvSpPr>
        <p:spPr>
          <a:xfrm>
            <a:off x="683172" y="1502979"/>
            <a:ext cx="3983421" cy="369332"/>
          </a:xfrm>
          <a:prstGeom prst="rect">
            <a:avLst/>
          </a:prstGeom>
          <a:noFill/>
        </p:spPr>
        <p:txBody>
          <a:bodyPr wrap="square" rtlCol="0">
            <a:spAutoFit/>
          </a:bodyPr>
          <a:lstStyle/>
          <a:p>
            <a:r>
              <a:rPr lang="en-US" dirty="0" smtClean="0"/>
              <a:t>Theorem 3 of Demorgans Theorems</a:t>
            </a:r>
            <a:endParaRPr lang="en-US" dirty="0"/>
          </a:p>
        </p:txBody>
      </p:sp>
    </p:spTree>
    <p:extLst>
      <p:ext uri="{BB962C8B-B14F-4D97-AF65-F5344CB8AC3E}">
        <p14:creationId xmlns:p14="http://schemas.microsoft.com/office/powerpoint/2010/main" val="554629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735" y="79066"/>
            <a:ext cx="10515600" cy="1325563"/>
          </a:xfrm>
        </p:spPr>
        <p:txBody>
          <a:bodyPr/>
          <a:lstStyle/>
          <a:p>
            <a:r>
              <a:rPr lang="en-US" dirty="0" smtClean="0"/>
              <a:t>Lab 6- Page 5</a:t>
            </a:r>
            <a:endParaRPr lang="en-US" dirty="0"/>
          </a:p>
        </p:txBody>
      </p:sp>
      <p:pic>
        <p:nvPicPr>
          <p:cNvPr id="4" name="Content Placeholder 3"/>
          <p:cNvPicPr>
            <a:picLocks noGrp="1" noChangeAspect="1"/>
          </p:cNvPicPr>
          <p:nvPr>
            <p:ph idx="1"/>
          </p:nvPr>
        </p:nvPicPr>
        <p:blipFill>
          <a:blip r:embed="rId2"/>
          <a:stretch>
            <a:fillRect/>
          </a:stretch>
        </p:blipFill>
        <p:spPr>
          <a:xfrm>
            <a:off x="4089679" y="79068"/>
            <a:ext cx="3929713" cy="4062008"/>
          </a:xfrm>
          <a:prstGeom prst="rect">
            <a:avLst/>
          </a:prstGeom>
        </p:spPr>
      </p:pic>
      <p:pic>
        <p:nvPicPr>
          <p:cNvPr id="5" name="Picture 4"/>
          <p:cNvPicPr>
            <a:picLocks noChangeAspect="1"/>
          </p:cNvPicPr>
          <p:nvPr/>
        </p:nvPicPr>
        <p:blipFill>
          <a:blip r:embed="rId3"/>
          <a:stretch>
            <a:fillRect/>
          </a:stretch>
        </p:blipFill>
        <p:spPr>
          <a:xfrm>
            <a:off x="8019392" y="79067"/>
            <a:ext cx="4120854" cy="4062009"/>
          </a:xfrm>
          <a:prstGeom prst="rect">
            <a:avLst/>
          </a:prstGeom>
        </p:spPr>
      </p:pic>
      <p:pic>
        <p:nvPicPr>
          <p:cNvPr id="7" name="Picture 6"/>
          <p:cNvPicPr>
            <a:picLocks noChangeAspect="1"/>
          </p:cNvPicPr>
          <p:nvPr/>
        </p:nvPicPr>
        <p:blipFill>
          <a:blip r:embed="rId4"/>
          <a:stretch>
            <a:fillRect/>
          </a:stretch>
        </p:blipFill>
        <p:spPr>
          <a:xfrm>
            <a:off x="662046" y="3066482"/>
            <a:ext cx="2711880" cy="1547559"/>
          </a:xfrm>
          <a:prstGeom prst="rect">
            <a:avLst/>
          </a:prstGeom>
        </p:spPr>
      </p:pic>
      <p:pic>
        <p:nvPicPr>
          <p:cNvPr id="8" name="Picture 7"/>
          <p:cNvPicPr>
            <a:picLocks noChangeAspect="1"/>
          </p:cNvPicPr>
          <p:nvPr/>
        </p:nvPicPr>
        <p:blipFill>
          <a:blip r:embed="rId5"/>
          <a:stretch>
            <a:fillRect/>
          </a:stretch>
        </p:blipFill>
        <p:spPr>
          <a:xfrm>
            <a:off x="444455" y="1988734"/>
            <a:ext cx="3287348" cy="1077748"/>
          </a:xfrm>
          <a:prstGeom prst="rect">
            <a:avLst/>
          </a:prstGeom>
        </p:spPr>
      </p:pic>
      <p:sp>
        <p:nvSpPr>
          <p:cNvPr id="10" name="TextBox 9"/>
          <p:cNvSpPr txBox="1"/>
          <p:nvPr/>
        </p:nvSpPr>
        <p:spPr>
          <a:xfrm>
            <a:off x="444455" y="1518424"/>
            <a:ext cx="3287348" cy="646331"/>
          </a:xfrm>
          <a:prstGeom prst="rect">
            <a:avLst/>
          </a:prstGeom>
          <a:noFill/>
        </p:spPr>
        <p:txBody>
          <a:bodyPr wrap="square" rtlCol="0">
            <a:spAutoFit/>
          </a:bodyPr>
          <a:lstStyle/>
          <a:p>
            <a:r>
              <a:rPr lang="en-US" dirty="0" smtClean="0"/>
              <a:t>Theorem 4 of </a:t>
            </a:r>
            <a:r>
              <a:rPr lang="en-US" dirty="0"/>
              <a:t>D</a:t>
            </a:r>
            <a:r>
              <a:rPr lang="en-US" dirty="0" smtClean="0"/>
              <a:t>emorgans Theorems</a:t>
            </a:r>
            <a:endParaRPr lang="en-US" dirty="0"/>
          </a:p>
        </p:txBody>
      </p:sp>
      <p:sp>
        <p:nvSpPr>
          <p:cNvPr id="11" name="TextBox 10"/>
          <p:cNvSpPr txBox="1"/>
          <p:nvPr/>
        </p:nvSpPr>
        <p:spPr>
          <a:xfrm>
            <a:off x="5307724" y="4477407"/>
            <a:ext cx="6611007" cy="369332"/>
          </a:xfrm>
          <a:prstGeom prst="rect">
            <a:avLst/>
          </a:prstGeom>
          <a:noFill/>
        </p:spPr>
        <p:txBody>
          <a:bodyPr wrap="square" rtlCol="0">
            <a:spAutoFit/>
          </a:bodyPr>
          <a:lstStyle/>
          <a:p>
            <a:r>
              <a:rPr lang="en-US" dirty="0" smtClean="0"/>
              <a:t>This is the finished circuit of theorem 4</a:t>
            </a:r>
            <a:endParaRPr lang="en-US" dirty="0"/>
          </a:p>
        </p:txBody>
      </p:sp>
      <p:pic>
        <p:nvPicPr>
          <p:cNvPr id="13" name="Picture 12"/>
          <p:cNvPicPr>
            <a:picLocks noChangeAspect="1"/>
          </p:cNvPicPr>
          <p:nvPr/>
        </p:nvPicPr>
        <p:blipFill>
          <a:blip r:embed="rId6"/>
          <a:stretch>
            <a:fillRect/>
          </a:stretch>
        </p:blipFill>
        <p:spPr>
          <a:xfrm>
            <a:off x="662046" y="4727900"/>
            <a:ext cx="3951995" cy="1575735"/>
          </a:xfrm>
          <a:prstGeom prst="rect">
            <a:avLst/>
          </a:prstGeom>
        </p:spPr>
      </p:pic>
    </p:spTree>
    <p:extLst>
      <p:ext uri="{BB962C8B-B14F-4D97-AF65-F5344CB8AC3E}">
        <p14:creationId xmlns:p14="http://schemas.microsoft.com/office/powerpoint/2010/main" val="469525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931" y="122960"/>
            <a:ext cx="10515600" cy="1325563"/>
          </a:xfrm>
        </p:spPr>
        <p:txBody>
          <a:bodyPr/>
          <a:lstStyle/>
          <a:p>
            <a:r>
              <a:rPr lang="en-US" dirty="0" smtClean="0"/>
              <a:t>Lab 6- Page 6</a:t>
            </a:r>
            <a:endParaRPr lang="en-US" dirty="0"/>
          </a:p>
        </p:txBody>
      </p:sp>
      <p:pic>
        <p:nvPicPr>
          <p:cNvPr id="4" name="Content Placeholder 3"/>
          <p:cNvPicPr>
            <a:picLocks noGrp="1" noChangeAspect="1"/>
          </p:cNvPicPr>
          <p:nvPr>
            <p:ph idx="1"/>
          </p:nvPr>
        </p:nvPicPr>
        <p:blipFill>
          <a:blip r:embed="rId2"/>
          <a:stretch>
            <a:fillRect/>
          </a:stretch>
        </p:blipFill>
        <p:spPr>
          <a:xfrm>
            <a:off x="838200" y="3100551"/>
            <a:ext cx="2305906" cy="1544030"/>
          </a:xfrm>
          <a:prstGeom prst="rect">
            <a:avLst/>
          </a:prstGeom>
        </p:spPr>
      </p:pic>
      <p:pic>
        <p:nvPicPr>
          <p:cNvPr id="5" name="Picture 4"/>
          <p:cNvPicPr>
            <a:picLocks noChangeAspect="1"/>
          </p:cNvPicPr>
          <p:nvPr/>
        </p:nvPicPr>
        <p:blipFill>
          <a:blip r:embed="rId3"/>
          <a:stretch>
            <a:fillRect/>
          </a:stretch>
        </p:blipFill>
        <p:spPr>
          <a:xfrm>
            <a:off x="838200" y="2121142"/>
            <a:ext cx="2743438" cy="979409"/>
          </a:xfrm>
          <a:prstGeom prst="rect">
            <a:avLst/>
          </a:prstGeom>
        </p:spPr>
      </p:pic>
      <p:pic>
        <p:nvPicPr>
          <p:cNvPr id="6" name="Picture 5"/>
          <p:cNvPicPr>
            <a:picLocks noChangeAspect="1"/>
          </p:cNvPicPr>
          <p:nvPr/>
        </p:nvPicPr>
        <p:blipFill>
          <a:blip r:embed="rId4"/>
          <a:stretch>
            <a:fillRect/>
          </a:stretch>
        </p:blipFill>
        <p:spPr>
          <a:xfrm>
            <a:off x="4125377" y="0"/>
            <a:ext cx="4030651" cy="4310246"/>
          </a:xfrm>
          <a:prstGeom prst="rect">
            <a:avLst/>
          </a:prstGeom>
        </p:spPr>
      </p:pic>
      <p:pic>
        <p:nvPicPr>
          <p:cNvPr id="7" name="Picture 6"/>
          <p:cNvPicPr>
            <a:picLocks noChangeAspect="1"/>
          </p:cNvPicPr>
          <p:nvPr/>
        </p:nvPicPr>
        <p:blipFill>
          <a:blip r:embed="rId5"/>
          <a:stretch>
            <a:fillRect/>
          </a:stretch>
        </p:blipFill>
        <p:spPr>
          <a:xfrm>
            <a:off x="8156028" y="0"/>
            <a:ext cx="3995023" cy="4352921"/>
          </a:xfrm>
          <a:prstGeom prst="rect">
            <a:avLst/>
          </a:prstGeom>
        </p:spPr>
      </p:pic>
      <p:pic>
        <p:nvPicPr>
          <p:cNvPr id="9" name="Picture 8"/>
          <p:cNvPicPr>
            <a:picLocks noChangeAspect="1"/>
          </p:cNvPicPr>
          <p:nvPr/>
        </p:nvPicPr>
        <p:blipFill>
          <a:blip r:embed="rId6"/>
          <a:stretch>
            <a:fillRect/>
          </a:stretch>
        </p:blipFill>
        <p:spPr>
          <a:xfrm>
            <a:off x="0" y="4797179"/>
            <a:ext cx="5285508" cy="1653621"/>
          </a:xfrm>
          <a:prstGeom prst="rect">
            <a:avLst/>
          </a:prstGeom>
        </p:spPr>
      </p:pic>
      <p:sp>
        <p:nvSpPr>
          <p:cNvPr id="10" name="TextBox 9"/>
          <p:cNvSpPr txBox="1"/>
          <p:nvPr/>
        </p:nvSpPr>
        <p:spPr>
          <a:xfrm>
            <a:off x="6253655" y="4550979"/>
            <a:ext cx="5100145" cy="369332"/>
          </a:xfrm>
          <a:prstGeom prst="rect">
            <a:avLst/>
          </a:prstGeom>
          <a:noFill/>
        </p:spPr>
        <p:txBody>
          <a:bodyPr wrap="square" rtlCol="0">
            <a:spAutoFit/>
          </a:bodyPr>
          <a:lstStyle/>
          <a:p>
            <a:r>
              <a:rPr lang="en-US" dirty="0" smtClean="0"/>
              <a:t>This is the completed circuit for Theorems 5-7</a:t>
            </a:r>
            <a:endParaRPr lang="en-US" dirty="0"/>
          </a:p>
        </p:txBody>
      </p:sp>
      <p:sp>
        <p:nvSpPr>
          <p:cNvPr id="12" name="TextBox 11"/>
          <p:cNvSpPr txBox="1"/>
          <p:nvPr/>
        </p:nvSpPr>
        <p:spPr>
          <a:xfrm>
            <a:off x="392267" y="1634209"/>
            <a:ext cx="3528092" cy="369332"/>
          </a:xfrm>
          <a:prstGeom prst="rect">
            <a:avLst/>
          </a:prstGeom>
          <a:noFill/>
        </p:spPr>
        <p:txBody>
          <a:bodyPr wrap="square" rtlCol="0">
            <a:spAutoFit/>
          </a:bodyPr>
          <a:lstStyle/>
          <a:p>
            <a:r>
              <a:rPr lang="en-US" dirty="0" smtClean="0"/>
              <a:t>Theorem 5 of Demorgans Theorems</a:t>
            </a:r>
            <a:endParaRPr lang="en-US" dirty="0"/>
          </a:p>
        </p:txBody>
      </p:sp>
    </p:spTree>
    <p:extLst>
      <p:ext uri="{BB962C8B-B14F-4D97-AF65-F5344CB8AC3E}">
        <p14:creationId xmlns:p14="http://schemas.microsoft.com/office/powerpoint/2010/main" val="3752171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2063"/>
            <a:ext cx="10515600" cy="1325563"/>
          </a:xfrm>
        </p:spPr>
        <p:txBody>
          <a:bodyPr/>
          <a:lstStyle/>
          <a:p>
            <a:r>
              <a:rPr lang="en-US" dirty="0" smtClean="0"/>
              <a:t>Lab 6- Page 7</a:t>
            </a:r>
            <a:endParaRPr lang="en-US" dirty="0"/>
          </a:p>
        </p:txBody>
      </p:sp>
      <p:pic>
        <p:nvPicPr>
          <p:cNvPr id="4" name="Content Placeholder 3"/>
          <p:cNvPicPr>
            <a:picLocks noGrp="1" noChangeAspect="1"/>
          </p:cNvPicPr>
          <p:nvPr>
            <p:ph idx="1"/>
          </p:nvPr>
        </p:nvPicPr>
        <p:blipFill>
          <a:blip r:embed="rId2"/>
          <a:stretch>
            <a:fillRect/>
          </a:stretch>
        </p:blipFill>
        <p:spPr>
          <a:xfrm>
            <a:off x="838200" y="2340536"/>
            <a:ext cx="3928439" cy="886139"/>
          </a:xfrm>
          <a:prstGeom prst="rect">
            <a:avLst/>
          </a:prstGeom>
        </p:spPr>
      </p:pic>
      <p:sp>
        <p:nvSpPr>
          <p:cNvPr id="5" name="TextBox 4"/>
          <p:cNvSpPr txBox="1"/>
          <p:nvPr/>
        </p:nvSpPr>
        <p:spPr>
          <a:xfrm>
            <a:off x="838200" y="1433185"/>
            <a:ext cx="4311869" cy="369332"/>
          </a:xfrm>
          <a:prstGeom prst="rect">
            <a:avLst/>
          </a:prstGeom>
          <a:noFill/>
        </p:spPr>
        <p:txBody>
          <a:bodyPr wrap="square" rtlCol="0">
            <a:spAutoFit/>
          </a:bodyPr>
          <a:lstStyle/>
          <a:p>
            <a:r>
              <a:rPr lang="en-US" dirty="0" smtClean="0"/>
              <a:t>Theorem 6 of </a:t>
            </a:r>
            <a:r>
              <a:rPr lang="en-US" dirty="0" err="1" smtClean="0"/>
              <a:t>DeMorgan</a:t>
            </a:r>
            <a:r>
              <a:rPr lang="en-US" dirty="0" smtClean="0"/>
              <a:t> theorem</a:t>
            </a:r>
            <a:endParaRPr lang="en-US" dirty="0"/>
          </a:p>
        </p:txBody>
      </p:sp>
      <p:pic>
        <p:nvPicPr>
          <p:cNvPr id="6" name="Picture 5"/>
          <p:cNvPicPr>
            <a:picLocks noChangeAspect="1"/>
          </p:cNvPicPr>
          <p:nvPr/>
        </p:nvPicPr>
        <p:blipFill>
          <a:blip r:embed="rId3"/>
          <a:stretch>
            <a:fillRect/>
          </a:stretch>
        </p:blipFill>
        <p:spPr>
          <a:xfrm>
            <a:off x="1140471" y="3226675"/>
            <a:ext cx="3906866" cy="1910893"/>
          </a:xfrm>
          <a:prstGeom prst="rect">
            <a:avLst/>
          </a:prstGeom>
        </p:spPr>
      </p:pic>
      <p:pic>
        <p:nvPicPr>
          <p:cNvPr id="7" name="Picture 6"/>
          <p:cNvPicPr>
            <a:picLocks noChangeAspect="1"/>
          </p:cNvPicPr>
          <p:nvPr/>
        </p:nvPicPr>
        <p:blipFill>
          <a:blip r:embed="rId4"/>
          <a:stretch>
            <a:fillRect/>
          </a:stretch>
        </p:blipFill>
        <p:spPr>
          <a:xfrm>
            <a:off x="597999" y="5137568"/>
            <a:ext cx="4552070" cy="1424158"/>
          </a:xfrm>
          <a:prstGeom prst="rect">
            <a:avLst/>
          </a:prstGeom>
        </p:spPr>
      </p:pic>
    </p:spTree>
    <p:extLst>
      <p:ext uri="{BB962C8B-B14F-4D97-AF65-F5344CB8AC3E}">
        <p14:creationId xmlns:p14="http://schemas.microsoft.com/office/powerpoint/2010/main" val="1323701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US" dirty="0"/>
          </a:p>
        </p:txBody>
      </p:sp>
      <p:sp>
        <p:nvSpPr>
          <p:cNvPr id="5" name="TextBox 4"/>
          <p:cNvSpPr txBox="1"/>
          <p:nvPr/>
        </p:nvSpPr>
        <p:spPr>
          <a:xfrm>
            <a:off x="838200" y="2101516"/>
            <a:ext cx="10182726" cy="2554545"/>
          </a:xfrm>
          <a:prstGeom prst="rect">
            <a:avLst/>
          </a:prstGeom>
          <a:noFill/>
        </p:spPr>
        <p:txBody>
          <a:bodyPr wrap="square" rtlCol="0">
            <a:spAutoFit/>
          </a:bodyPr>
          <a:lstStyle/>
          <a:p>
            <a:r>
              <a:rPr lang="en-US" sz="3200" dirty="0" smtClean="0"/>
              <a:t>When gate VA  and VB where open on both the test and simulation we would get a state of close to 5V but if they were closed we would get a state close to 0V . If VC and VD where open then you get a state of zero but if they were closed you would get a state close to 5v.</a:t>
            </a:r>
            <a:endParaRPr lang="en-US" sz="3200" dirty="0"/>
          </a:p>
        </p:txBody>
      </p:sp>
    </p:spTree>
    <p:extLst>
      <p:ext uri="{BB962C8B-B14F-4D97-AF65-F5344CB8AC3E}">
        <p14:creationId xmlns:p14="http://schemas.microsoft.com/office/powerpoint/2010/main" val="32333778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8</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838199" y="2567834"/>
            <a:ext cx="4122683" cy="1173849"/>
          </a:xfrm>
          <a:prstGeom prst="rect">
            <a:avLst/>
          </a:prstGeom>
        </p:spPr>
      </p:pic>
      <p:sp>
        <p:nvSpPr>
          <p:cNvPr id="5" name="TextBox 4"/>
          <p:cNvSpPr txBox="1"/>
          <p:nvPr/>
        </p:nvSpPr>
        <p:spPr>
          <a:xfrm>
            <a:off x="838199" y="1690688"/>
            <a:ext cx="4122683" cy="369332"/>
          </a:xfrm>
          <a:prstGeom prst="rect">
            <a:avLst/>
          </a:prstGeom>
          <a:noFill/>
        </p:spPr>
        <p:txBody>
          <a:bodyPr wrap="square" rtlCol="0">
            <a:spAutoFit/>
          </a:bodyPr>
          <a:lstStyle/>
          <a:p>
            <a:r>
              <a:rPr lang="en-US" dirty="0" smtClean="0"/>
              <a:t>Theorem 7 of </a:t>
            </a:r>
            <a:r>
              <a:rPr lang="en-US" dirty="0" err="1" smtClean="0"/>
              <a:t>DeMorgan</a:t>
            </a:r>
            <a:r>
              <a:rPr lang="en-US" dirty="0" smtClean="0"/>
              <a:t> </a:t>
            </a:r>
            <a:endParaRPr lang="en-US" dirty="0"/>
          </a:p>
        </p:txBody>
      </p:sp>
      <p:pic>
        <p:nvPicPr>
          <p:cNvPr id="6" name="Picture 5"/>
          <p:cNvPicPr>
            <a:picLocks noChangeAspect="1"/>
          </p:cNvPicPr>
          <p:nvPr/>
        </p:nvPicPr>
        <p:blipFill>
          <a:blip r:embed="rId3"/>
          <a:stretch>
            <a:fillRect/>
          </a:stretch>
        </p:blipFill>
        <p:spPr>
          <a:xfrm>
            <a:off x="838198" y="3741683"/>
            <a:ext cx="3639209" cy="1528830"/>
          </a:xfrm>
          <a:prstGeom prst="rect">
            <a:avLst/>
          </a:prstGeom>
        </p:spPr>
      </p:pic>
      <p:pic>
        <p:nvPicPr>
          <p:cNvPr id="7" name="Picture 6"/>
          <p:cNvPicPr>
            <a:picLocks noChangeAspect="1"/>
          </p:cNvPicPr>
          <p:nvPr/>
        </p:nvPicPr>
        <p:blipFill>
          <a:blip r:embed="rId4"/>
          <a:stretch>
            <a:fillRect/>
          </a:stretch>
        </p:blipFill>
        <p:spPr>
          <a:xfrm>
            <a:off x="757866" y="5270512"/>
            <a:ext cx="3752001" cy="1173849"/>
          </a:xfrm>
          <a:prstGeom prst="rect">
            <a:avLst/>
          </a:prstGeom>
        </p:spPr>
      </p:pic>
    </p:spTree>
    <p:extLst>
      <p:ext uri="{BB962C8B-B14F-4D97-AF65-F5344CB8AC3E}">
        <p14:creationId xmlns:p14="http://schemas.microsoft.com/office/powerpoint/2010/main" val="3582220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9</a:t>
            </a:r>
            <a:endParaRPr lang="en-US" dirty="0"/>
          </a:p>
        </p:txBody>
      </p:sp>
      <p:pic>
        <p:nvPicPr>
          <p:cNvPr id="4" name="Content Placeholder 3"/>
          <p:cNvPicPr>
            <a:picLocks noGrp="1" noChangeAspect="1"/>
          </p:cNvPicPr>
          <p:nvPr>
            <p:ph idx="1"/>
          </p:nvPr>
        </p:nvPicPr>
        <p:blipFill>
          <a:blip r:embed="rId2"/>
          <a:stretch>
            <a:fillRect/>
          </a:stretch>
        </p:blipFill>
        <p:spPr>
          <a:xfrm>
            <a:off x="838199" y="1896588"/>
            <a:ext cx="4039215" cy="956231"/>
          </a:xfrm>
          <a:prstGeom prst="rect">
            <a:avLst/>
          </a:prstGeom>
        </p:spPr>
      </p:pic>
      <p:pic>
        <p:nvPicPr>
          <p:cNvPr id="5" name="Picture 4"/>
          <p:cNvPicPr>
            <a:picLocks noChangeAspect="1"/>
          </p:cNvPicPr>
          <p:nvPr/>
        </p:nvPicPr>
        <p:blipFill>
          <a:blip r:embed="rId3"/>
          <a:stretch>
            <a:fillRect/>
          </a:stretch>
        </p:blipFill>
        <p:spPr>
          <a:xfrm>
            <a:off x="866461" y="3125033"/>
            <a:ext cx="3545433" cy="1368033"/>
          </a:xfrm>
          <a:prstGeom prst="rect">
            <a:avLst/>
          </a:prstGeom>
        </p:spPr>
      </p:pic>
      <p:sp>
        <p:nvSpPr>
          <p:cNvPr id="6" name="TextBox 5"/>
          <p:cNvSpPr txBox="1"/>
          <p:nvPr/>
        </p:nvSpPr>
        <p:spPr>
          <a:xfrm>
            <a:off x="838200" y="1321356"/>
            <a:ext cx="4393430" cy="369332"/>
          </a:xfrm>
          <a:prstGeom prst="rect">
            <a:avLst/>
          </a:prstGeom>
          <a:noFill/>
        </p:spPr>
        <p:txBody>
          <a:bodyPr wrap="square" rtlCol="0">
            <a:spAutoFit/>
          </a:bodyPr>
          <a:lstStyle/>
          <a:p>
            <a:r>
              <a:rPr lang="en-US" dirty="0" smtClean="0"/>
              <a:t>Theorem 8 of </a:t>
            </a:r>
            <a:r>
              <a:rPr lang="en-US" dirty="0" err="1" smtClean="0"/>
              <a:t>DeMorgan</a:t>
            </a:r>
            <a:r>
              <a:rPr lang="en-US" dirty="0" smtClean="0"/>
              <a:t> Theorem</a:t>
            </a:r>
            <a:endParaRPr lang="en-US" dirty="0"/>
          </a:p>
        </p:txBody>
      </p:sp>
      <p:pic>
        <p:nvPicPr>
          <p:cNvPr id="8" name="Picture 7"/>
          <p:cNvPicPr>
            <a:picLocks noChangeAspect="1"/>
          </p:cNvPicPr>
          <p:nvPr/>
        </p:nvPicPr>
        <p:blipFill>
          <a:blip r:embed="rId4"/>
          <a:stretch>
            <a:fillRect/>
          </a:stretch>
        </p:blipFill>
        <p:spPr>
          <a:xfrm>
            <a:off x="5042444" y="34608"/>
            <a:ext cx="3491956" cy="3877392"/>
          </a:xfrm>
          <a:prstGeom prst="rect">
            <a:avLst/>
          </a:prstGeom>
        </p:spPr>
      </p:pic>
      <p:pic>
        <p:nvPicPr>
          <p:cNvPr id="9" name="Picture 8"/>
          <p:cNvPicPr>
            <a:picLocks noChangeAspect="1"/>
          </p:cNvPicPr>
          <p:nvPr/>
        </p:nvPicPr>
        <p:blipFill>
          <a:blip r:embed="rId5"/>
          <a:stretch>
            <a:fillRect/>
          </a:stretch>
        </p:blipFill>
        <p:spPr>
          <a:xfrm>
            <a:off x="8534400" y="34608"/>
            <a:ext cx="3657600" cy="3956647"/>
          </a:xfrm>
          <a:prstGeom prst="rect">
            <a:avLst/>
          </a:prstGeom>
        </p:spPr>
      </p:pic>
      <p:pic>
        <p:nvPicPr>
          <p:cNvPr id="10" name="Picture 9"/>
          <p:cNvPicPr>
            <a:picLocks noChangeAspect="1"/>
          </p:cNvPicPr>
          <p:nvPr/>
        </p:nvPicPr>
        <p:blipFill>
          <a:blip r:embed="rId6"/>
          <a:stretch>
            <a:fillRect/>
          </a:stretch>
        </p:blipFill>
        <p:spPr>
          <a:xfrm>
            <a:off x="838198" y="4999426"/>
            <a:ext cx="3723291" cy="1474945"/>
          </a:xfrm>
          <a:prstGeom prst="rect">
            <a:avLst/>
          </a:prstGeom>
        </p:spPr>
      </p:pic>
      <p:sp>
        <p:nvSpPr>
          <p:cNvPr id="11" name="TextBox 10"/>
          <p:cNvSpPr txBox="1"/>
          <p:nvPr/>
        </p:nvSpPr>
        <p:spPr>
          <a:xfrm>
            <a:off x="5139559" y="4493066"/>
            <a:ext cx="6432331" cy="369332"/>
          </a:xfrm>
          <a:prstGeom prst="rect">
            <a:avLst/>
          </a:prstGeom>
          <a:noFill/>
        </p:spPr>
        <p:txBody>
          <a:bodyPr wrap="square" rtlCol="0">
            <a:spAutoFit/>
          </a:bodyPr>
          <a:lstStyle/>
          <a:p>
            <a:r>
              <a:rPr lang="en-US" dirty="0" smtClean="0"/>
              <a:t>This is the completed circuit of Theorem 8</a:t>
            </a:r>
            <a:endParaRPr lang="en-US" dirty="0"/>
          </a:p>
        </p:txBody>
      </p:sp>
    </p:spTree>
    <p:extLst>
      <p:ext uri="{BB962C8B-B14F-4D97-AF65-F5344CB8AC3E}">
        <p14:creationId xmlns:p14="http://schemas.microsoft.com/office/powerpoint/2010/main" val="38010974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10</a:t>
            </a:r>
            <a:endParaRPr lang="en-US" dirty="0"/>
          </a:p>
        </p:txBody>
      </p:sp>
      <p:pic>
        <p:nvPicPr>
          <p:cNvPr id="4" name="Content Placeholder 3"/>
          <p:cNvPicPr>
            <a:picLocks noGrp="1" noChangeAspect="1"/>
          </p:cNvPicPr>
          <p:nvPr>
            <p:ph idx="1"/>
          </p:nvPr>
        </p:nvPicPr>
        <p:blipFill>
          <a:blip r:embed="rId2"/>
          <a:stretch>
            <a:fillRect/>
          </a:stretch>
        </p:blipFill>
        <p:spPr>
          <a:xfrm>
            <a:off x="838200" y="1910659"/>
            <a:ext cx="3326644" cy="1421120"/>
          </a:xfrm>
          <a:prstGeom prst="rect">
            <a:avLst/>
          </a:prstGeom>
        </p:spPr>
      </p:pic>
      <p:pic>
        <p:nvPicPr>
          <p:cNvPr id="6" name="Picture 5"/>
          <p:cNvPicPr>
            <a:picLocks noChangeAspect="1"/>
          </p:cNvPicPr>
          <p:nvPr/>
        </p:nvPicPr>
        <p:blipFill>
          <a:blip r:embed="rId3"/>
          <a:stretch>
            <a:fillRect/>
          </a:stretch>
        </p:blipFill>
        <p:spPr>
          <a:xfrm>
            <a:off x="568609" y="4162097"/>
            <a:ext cx="4318701" cy="1881352"/>
          </a:xfrm>
          <a:prstGeom prst="rect">
            <a:avLst/>
          </a:prstGeom>
        </p:spPr>
      </p:pic>
      <p:pic>
        <p:nvPicPr>
          <p:cNvPr id="7" name="Picture 6"/>
          <p:cNvPicPr>
            <a:picLocks noChangeAspect="1"/>
          </p:cNvPicPr>
          <p:nvPr/>
        </p:nvPicPr>
        <p:blipFill>
          <a:blip r:embed="rId4"/>
          <a:stretch>
            <a:fillRect/>
          </a:stretch>
        </p:blipFill>
        <p:spPr>
          <a:xfrm>
            <a:off x="5267134" y="4246179"/>
            <a:ext cx="6240241" cy="2826269"/>
          </a:xfrm>
          <a:prstGeom prst="rect">
            <a:avLst/>
          </a:prstGeom>
        </p:spPr>
      </p:pic>
      <p:sp>
        <p:nvSpPr>
          <p:cNvPr id="10" name="TextBox 9"/>
          <p:cNvSpPr txBox="1"/>
          <p:nvPr/>
        </p:nvSpPr>
        <p:spPr>
          <a:xfrm>
            <a:off x="5812221" y="3678621"/>
            <a:ext cx="5695154" cy="369332"/>
          </a:xfrm>
          <a:prstGeom prst="rect">
            <a:avLst/>
          </a:prstGeom>
          <a:noFill/>
        </p:spPr>
        <p:txBody>
          <a:bodyPr wrap="square" rtlCol="0">
            <a:spAutoFit/>
          </a:bodyPr>
          <a:lstStyle/>
          <a:p>
            <a:r>
              <a:rPr lang="en-US" dirty="0" smtClean="0"/>
              <a:t>This is the completed circuit for Theorem 13 a Part 1</a:t>
            </a:r>
            <a:endParaRPr lang="en-US" dirty="0"/>
          </a:p>
        </p:txBody>
      </p:sp>
      <p:sp>
        <p:nvSpPr>
          <p:cNvPr id="11" name="TextBox 10"/>
          <p:cNvSpPr txBox="1"/>
          <p:nvPr/>
        </p:nvSpPr>
        <p:spPr>
          <a:xfrm>
            <a:off x="515007" y="1334814"/>
            <a:ext cx="3649837" cy="646331"/>
          </a:xfrm>
          <a:prstGeom prst="rect">
            <a:avLst/>
          </a:prstGeom>
          <a:noFill/>
        </p:spPr>
        <p:txBody>
          <a:bodyPr wrap="square" rtlCol="0">
            <a:spAutoFit/>
          </a:bodyPr>
          <a:lstStyle/>
          <a:p>
            <a:r>
              <a:rPr lang="en-US" dirty="0" smtClean="0"/>
              <a:t>Theorem 13a Part 1 of Demorgans </a:t>
            </a:r>
          </a:p>
          <a:p>
            <a:r>
              <a:rPr lang="en-US" dirty="0" smtClean="0"/>
              <a:t>Theorem</a:t>
            </a:r>
            <a:endParaRPr lang="en-US" dirty="0"/>
          </a:p>
        </p:txBody>
      </p:sp>
      <p:pic>
        <p:nvPicPr>
          <p:cNvPr id="12" name="Picture 11"/>
          <p:cNvPicPr>
            <a:picLocks noChangeAspect="1"/>
          </p:cNvPicPr>
          <p:nvPr/>
        </p:nvPicPr>
        <p:blipFill>
          <a:blip r:embed="rId5"/>
          <a:stretch>
            <a:fillRect/>
          </a:stretch>
        </p:blipFill>
        <p:spPr>
          <a:xfrm>
            <a:off x="8734096" y="35976"/>
            <a:ext cx="3457903" cy="3444419"/>
          </a:xfrm>
          <a:prstGeom prst="rect">
            <a:avLst/>
          </a:prstGeom>
        </p:spPr>
      </p:pic>
      <p:pic>
        <p:nvPicPr>
          <p:cNvPr id="13" name="Picture 12"/>
          <p:cNvPicPr>
            <a:picLocks noChangeAspect="1"/>
          </p:cNvPicPr>
          <p:nvPr/>
        </p:nvPicPr>
        <p:blipFill>
          <a:blip r:embed="rId6"/>
          <a:stretch>
            <a:fillRect/>
          </a:stretch>
        </p:blipFill>
        <p:spPr>
          <a:xfrm>
            <a:off x="4488037" y="-21020"/>
            <a:ext cx="4246059" cy="3501416"/>
          </a:xfrm>
          <a:prstGeom prst="rect">
            <a:avLst/>
          </a:prstGeom>
        </p:spPr>
      </p:pic>
    </p:spTree>
    <p:extLst>
      <p:ext uri="{BB962C8B-B14F-4D97-AF65-F5344CB8AC3E}">
        <p14:creationId xmlns:p14="http://schemas.microsoft.com/office/powerpoint/2010/main" val="129173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896" y="265667"/>
            <a:ext cx="10515600" cy="1325563"/>
          </a:xfrm>
        </p:spPr>
        <p:txBody>
          <a:bodyPr/>
          <a:lstStyle/>
          <a:p>
            <a:r>
              <a:rPr lang="en-US" dirty="0" smtClean="0"/>
              <a:t>Lab 6- Page 11</a:t>
            </a:r>
            <a:endParaRPr lang="en-US" dirty="0"/>
          </a:p>
        </p:txBody>
      </p:sp>
      <p:sp>
        <p:nvSpPr>
          <p:cNvPr id="4" name="TextBox 3"/>
          <p:cNvSpPr txBox="1"/>
          <p:nvPr/>
        </p:nvSpPr>
        <p:spPr>
          <a:xfrm>
            <a:off x="725214" y="1397876"/>
            <a:ext cx="3972910" cy="646331"/>
          </a:xfrm>
          <a:prstGeom prst="rect">
            <a:avLst/>
          </a:prstGeom>
          <a:noFill/>
        </p:spPr>
        <p:txBody>
          <a:bodyPr wrap="square" rtlCol="0">
            <a:spAutoFit/>
          </a:bodyPr>
          <a:lstStyle/>
          <a:p>
            <a:r>
              <a:rPr lang="en-US" dirty="0" smtClean="0"/>
              <a:t>Theorem 13a Part 2 of Demorgans Theorem</a:t>
            </a:r>
            <a:endParaRPr lang="en-US" dirty="0"/>
          </a:p>
        </p:txBody>
      </p:sp>
      <p:pic>
        <p:nvPicPr>
          <p:cNvPr id="5" name="Picture 4"/>
          <p:cNvPicPr>
            <a:picLocks noChangeAspect="1"/>
          </p:cNvPicPr>
          <p:nvPr/>
        </p:nvPicPr>
        <p:blipFill>
          <a:blip r:embed="rId3"/>
          <a:stretch>
            <a:fillRect/>
          </a:stretch>
        </p:blipFill>
        <p:spPr>
          <a:xfrm>
            <a:off x="725214" y="2241517"/>
            <a:ext cx="3026979" cy="963843"/>
          </a:xfrm>
          <a:prstGeom prst="rect">
            <a:avLst/>
          </a:prstGeom>
        </p:spPr>
      </p:pic>
      <p:pic>
        <p:nvPicPr>
          <p:cNvPr id="6" name="Picture 5"/>
          <p:cNvPicPr>
            <a:picLocks noChangeAspect="1"/>
          </p:cNvPicPr>
          <p:nvPr/>
        </p:nvPicPr>
        <p:blipFill>
          <a:blip r:embed="rId4"/>
          <a:stretch>
            <a:fillRect/>
          </a:stretch>
        </p:blipFill>
        <p:spPr>
          <a:xfrm>
            <a:off x="519656" y="3402670"/>
            <a:ext cx="5414040" cy="214080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591243115"/>
              </p:ext>
            </p:extLst>
          </p:nvPr>
        </p:nvGraphicFramePr>
        <p:xfrm>
          <a:off x="1622205" y="5737605"/>
          <a:ext cx="2371725" cy="1120395"/>
        </p:xfrm>
        <a:graphic>
          <a:graphicData uri="http://schemas.openxmlformats.org/presentationml/2006/ole">
            <mc:AlternateContent xmlns:mc="http://schemas.openxmlformats.org/markup-compatibility/2006">
              <mc:Choice xmlns:v="urn:schemas-microsoft-com:vml" Requires="v">
                <p:oleObj spid="_x0000_s6166" name="Packager Shell Object" showAsIcon="1" r:id="rId5" imgW="1341360" imgH="518400" progId="Package">
                  <p:embed/>
                </p:oleObj>
              </mc:Choice>
              <mc:Fallback>
                <p:oleObj name="Packager Shell Object" showAsIcon="1" r:id="rId5" imgW="1341360" imgH="518400" progId="Package">
                  <p:embed/>
                  <p:pic>
                    <p:nvPicPr>
                      <p:cNvPr id="7" name="Object 6"/>
                      <p:cNvPicPr/>
                      <p:nvPr/>
                    </p:nvPicPr>
                    <p:blipFill>
                      <a:blip r:embed="rId6"/>
                      <a:stretch>
                        <a:fillRect/>
                      </a:stretch>
                    </p:blipFill>
                    <p:spPr>
                      <a:xfrm>
                        <a:off x="1622205" y="5737605"/>
                        <a:ext cx="2371725" cy="1120395"/>
                      </a:xfrm>
                      <a:prstGeom prst="rect">
                        <a:avLst/>
                      </a:prstGeom>
                    </p:spPr>
                  </p:pic>
                </p:oleObj>
              </mc:Fallback>
            </mc:AlternateContent>
          </a:graphicData>
        </a:graphic>
      </p:graphicFrame>
      <p:pic>
        <p:nvPicPr>
          <p:cNvPr id="9" name="Picture 8"/>
          <p:cNvPicPr>
            <a:picLocks noChangeAspect="1"/>
          </p:cNvPicPr>
          <p:nvPr/>
        </p:nvPicPr>
        <p:blipFill>
          <a:blip r:embed="rId7"/>
          <a:stretch>
            <a:fillRect/>
          </a:stretch>
        </p:blipFill>
        <p:spPr>
          <a:xfrm>
            <a:off x="6526004" y="3056641"/>
            <a:ext cx="4688533" cy="2680964"/>
          </a:xfrm>
          <a:prstGeom prst="rect">
            <a:avLst/>
          </a:prstGeom>
        </p:spPr>
      </p:pic>
      <p:pic>
        <p:nvPicPr>
          <p:cNvPr id="10" name="Picture 9"/>
          <p:cNvPicPr>
            <a:picLocks noChangeAspect="1"/>
          </p:cNvPicPr>
          <p:nvPr/>
        </p:nvPicPr>
        <p:blipFill>
          <a:blip r:embed="rId8"/>
          <a:stretch>
            <a:fillRect/>
          </a:stretch>
        </p:blipFill>
        <p:spPr>
          <a:xfrm>
            <a:off x="4561490" y="380559"/>
            <a:ext cx="6789682" cy="2680964"/>
          </a:xfrm>
          <a:prstGeom prst="rect">
            <a:avLst/>
          </a:prstGeom>
        </p:spPr>
      </p:pic>
      <p:sp>
        <p:nvSpPr>
          <p:cNvPr id="11" name="TextBox 10"/>
          <p:cNvSpPr txBox="1"/>
          <p:nvPr/>
        </p:nvSpPr>
        <p:spPr>
          <a:xfrm>
            <a:off x="6291047" y="5873517"/>
            <a:ext cx="5732787" cy="369332"/>
          </a:xfrm>
          <a:prstGeom prst="rect">
            <a:avLst/>
          </a:prstGeom>
          <a:noFill/>
        </p:spPr>
        <p:txBody>
          <a:bodyPr wrap="square" rtlCol="0">
            <a:spAutoFit/>
          </a:bodyPr>
          <a:lstStyle/>
          <a:p>
            <a:r>
              <a:rPr lang="en-US" dirty="0" smtClean="0"/>
              <a:t>This is the complete circuit of Theorem 13 a Part 2</a:t>
            </a:r>
            <a:endParaRPr lang="en-US" dirty="0"/>
          </a:p>
        </p:txBody>
      </p:sp>
    </p:spTree>
    <p:extLst>
      <p:ext uri="{BB962C8B-B14F-4D97-AF65-F5344CB8AC3E}">
        <p14:creationId xmlns:p14="http://schemas.microsoft.com/office/powerpoint/2010/main" val="575048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12</a:t>
            </a:r>
            <a:endParaRPr lang="en-US" dirty="0"/>
          </a:p>
        </p:txBody>
      </p:sp>
      <p:sp>
        <p:nvSpPr>
          <p:cNvPr id="4" name="TextBox 3"/>
          <p:cNvSpPr txBox="1"/>
          <p:nvPr/>
        </p:nvSpPr>
        <p:spPr>
          <a:xfrm>
            <a:off x="620110" y="1408386"/>
            <a:ext cx="3930869" cy="646331"/>
          </a:xfrm>
          <a:prstGeom prst="rect">
            <a:avLst/>
          </a:prstGeom>
          <a:noFill/>
        </p:spPr>
        <p:txBody>
          <a:bodyPr wrap="square" rtlCol="0">
            <a:spAutoFit/>
          </a:bodyPr>
          <a:lstStyle/>
          <a:p>
            <a:r>
              <a:rPr lang="en-US" dirty="0" smtClean="0"/>
              <a:t>Theorem 13b Part 1 of Demorgans Theorems</a:t>
            </a:r>
            <a:endParaRPr lang="en-US" dirty="0"/>
          </a:p>
        </p:txBody>
      </p:sp>
      <p:pic>
        <p:nvPicPr>
          <p:cNvPr id="5" name="Picture 4"/>
          <p:cNvPicPr>
            <a:picLocks noChangeAspect="1"/>
          </p:cNvPicPr>
          <p:nvPr/>
        </p:nvPicPr>
        <p:blipFill>
          <a:blip r:embed="rId3"/>
          <a:stretch>
            <a:fillRect/>
          </a:stretch>
        </p:blipFill>
        <p:spPr>
          <a:xfrm>
            <a:off x="9438290" y="1"/>
            <a:ext cx="2753710" cy="2911366"/>
          </a:xfrm>
          <a:prstGeom prst="rect">
            <a:avLst/>
          </a:prstGeom>
        </p:spPr>
      </p:pic>
      <p:pic>
        <p:nvPicPr>
          <p:cNvPr id="6" name="Picture 5"/>
          <p:cNvPicPr>
            <a:picLocks noChangeAspect="1"/>
          </p:cNvPicPr>
          <p:nvPr/>
        </p:nvPicPr>
        <p:blipFill>
          <a:blip r:embed="rId4"/>
          <a:stretch>
            <a:fillRect/>
          </a:stretch>
        </p:blipFill>
        <p:spPr>
          <a:xfrm>
            <a:off x="4351283" y="1"/>
            <a:ext cx="5087007" cy="2911366"/>
          </a:xfrm>
          <a:prstGeom prst="rect">
            <a:avLst/>
          </a:prstGeom>
        </p:spPr>
      </p:pic>
      <p:pic>
        <p:nvPicPr>
          <p:cNvPr id="7" name="Picture 6"/>
          <p:cNvPicPr>
            <a:picLocks noChangeAspect="1"/>
          </p:cNvPicPr>
          <p:nvPr/>
        </p:nvPicPr>
        <p:blipFill>
          <a:blip r:embed="rId5"/>
          <a:stretch>
            <a:fillRect/>
          </a:stretch>
        </p:blipFill>
        <p:spPr>
          <a:xfrm>
            <a:off x="713205" y="2252323"/>
            <a:ext cx="3029975" cy="1174049"/>
          </a:xfrm>
          <a:prstGeom prst="rect">
            <a:avLst/>
          </a:prstGeom>
        </p:spPr>
      </p:pic>
      <p:pic>
        <p:nvPicPr>
          <p:cNvPr id="8" name="Picture 7"/>
          <p:cNvPicPr>
            <a:picLocks noChangeAspect="1"/>
          </p:cNvPicPr>
          <p:nvPr/>
        </p:nvPicPr>
        <p:blipFill>
          <a:blip r:embed="rId6"/>
          <a:stretch>
            <a:fillRect/>
          </a:stretch>
        </p:blipFill>
        <p:spPr>
          <a:xfrm>
            <a:off x="4656083" y="3731172"/>
            <a:ext cx="7319988" cy="3126828"/>
          </a:xfrm>
          <a:prstGeom prst="rect">
            <a:avLst/>
          </a:prstGeom>
        </p:spPr>
      </p:pic>
      <p:sp>
        <p:nvSpPr>
          <p:cNvPr id="9" name="TextBox 8"/>
          <p:cNvSpPr txBox="1"/>
          <p:nvPr/>
        </p:nvSpPr>
        <p:spPr>
          <a:xfrm>
            <a:off x="4656083" y="3097978"/>
            <a:ext cx="7157545" cy="369332"/>
          </a:xfrm>
          <a:prstGeom prst="rect">
            <a:avLst/>
          </a:prstGeom>
          <a:noFill/>
        </p:spPr>
        <p:txBody>
          <a:bodyPr wrap="square" rtlCol="0">
            <a:spAutoFit/>
          </a:bodyPr>
          <a:lstStyle/>
          <a:p>
            <a:r>
              <a:rPr lang="en-US" dirty="0" smtClean="0"/>
              <a:t>This is the completed circuit for Theorem 13b Part 1 and Part 2</a:t>
            </a:r>
            <a:endParaRPr lang="en-US" dirty="0"/>
          </a:p>
        </p:txBody>
      </p:sp>
      <p:pic>
        <p:nvPicPr>
          <p:cNvPr id="10" name="Picture 9"/>
          <p:cNvPicPr>
            <a:picLocks noChangeAspect="1"/>
          </p:cNvPicPr>
          <p:nvPr/>
        </p:nvPicPr>
        <p:blipFill>
          <a:blip r:embed="rId7"/>
          <a:stretch>
            <a:fillRect/>
          </a:stretch>
        </p:blipFill>
        <p:spPr>
          <a:xfrm>
            <a:off x="22868" y="3612983"/>
            <a:ext cx="4633215" cy="2188727"/>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2890965805"/>
              </p:ext>
            </p:extLst>
          </p:nvPr>
        </p:nvGraphicFramePr>
        <p:xfrm>
          <a:off x="1103587" y="5798535"/>
          <a:ext cx="3247696" cy="1059465"/>
        </p:xfrm>
        <a:graphic>
          <a:graphicData uri="http://schemas.openxmlformats.org/presentationml/2006/ole">
            <mc:AlternateContent xmlns:mc="http://schemas.openxmlformats.org/markup-compatibility/2006">
              <mc:Choice xmlns:v="urn:schemas-microsoft-com:vml" Requires="v">
                <p:oleObj spid="_x0000_s7190" name="Packager Shell Object" showAsIcon="1" r:id="rId8" imgW="1341360" imgH="518400" progId="Package">
                  <p:embed/>
                </p:oleObj>
              </mc:Choice>
              <mc:Fallback>
                <p:oleObj name="Packager Shell Object" showAsIcon="1" r:id="rId8" imgW="1341360" imgH="518400" progId="Package">
                  <p:embed/>
                  <p:pic>
                    <p:nvPicPr>
                      <p:cNvPr id="11" name="Object 10"/>
                      <p:cNvPicPr/>
                      <p:nvPr/>
                    </p:nvPicPr>
                    <p:blipFill>
                      <a:blip r:embed="rId9"/>
                      <a:stretch>
                        <a:fillRect/>
                      </a:stretch>
                    </p:blipFill>
                    <p:spPr>
                      <a:xfrm>
                        <a:off x="1103587" y="5798535"/>
                        <a:ext cx="3247696" cy="1059465"/>
                      </a:xfrm>
                      <a:prstGeom prst="rect">
                        <a:avLst/>
                      </a:prstGeom>
                    </p:spPr>
                  </p:pic>
                </p:oleObj>
              </mc:Fallback>
            </mc:AlternateContent>
          </a:graphicData>
        </a:graphic>
      </p:graphicFrame>
    </p:spTree>
    <p:extLst>
      <p:ext uri="{BB962C8B-B14F-4D97-AF65-F5344CB8AC3E}">
        <p14:creationId xmlns:p14="http://schemas.microsoft.com/office/powerpoint/2010/main" val="1820705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14</a:t>
            </a:r>
            <a:endParaRPr lang="en-US" dirty="0"/>
          </a:p>
        </p:txBody>
      </p:sp>
      <p:sp>
        <p:nvSpPr>
          <p:cNvPr id="5" name="TextBox 4"/>
          <p:cNvSpPr txBox="1"/>
          <p:nvPr/>
        </p:nvSpPr>
        <p:spPr>
          <a:xfrm>
            <a:off x="304800" y="1366345"/>
            <a:ext cx="4761186" cy="369332"/>
          </a:xfrm>
          <a:prstGeom prst="rect">
            <a:avLst/>
          </a:prstGeom>
          <a:noFill/>
        </p:spPr>
        <p:txBody>
          <a:bodyPr wrap="square" rtlCol="0">
            <a:spAutoFit/>
          </a:bodyPr>
          <a:lstStyle/>
          <a:p>
            <a:r>
              <a:rPr lang="en-US" dirty="0" smtClean="0"/>
              <a:t>Theorem 14 of Demorgans Theorems</a:t>
            </a:r>
            <a:endParaRPr lang="en-US" dirty="0"/>
          </a:p>
        </p:txBody>
      </p:sp>
      <p:pic>
        <p:nvPicPr>
          <p:cNvPr id="7" name="Picture 6"/>
          <p:cNvPicPr>
            <a:picLocks noChangeAspect="1"/>
          </p:cNvPicPr>
          <p:nvPr/>
        </p:nvPicPr>
        <p:blipFill>
          <a:blip r:embed="rId3"/>
          <a:stretch>
            <a:fillRect/>
          </a:stretch>
        </p:blipFill>
        <p:spPr>
          <a:xfrm>
            <a:off x="593714" y="3883420"/>
            <a:ext cx="3849120" cy="10848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783329492"/>
              </p:ext>
            </p:extLst>
          </p:nvPr>
        </p:nvGraphicFramePr>
        <p:xfrm>
          <a:off x="1106651" y="5456799"/>
          <a:ext cx="2424824" cy="1150869"/>
        </p:xfrm>
        <a:graphic>
          <a:graphicData uri="http://schemas.openxmlformats.org/presentationml/2006/ole">
            <mc:AlternateContent xmlns:mc="http://schemas.openxmlformats.org/markup-compatibility/2006">
              <mc:Choice xmlns:v="urn:schemas-microsoft-com:vml" Requires="v">
                <p:oleObj spid="_x0000_s8214" name="Packager Shell Object" showAsIcon="1" r:id="rId4" imgW="1341360" imgH="518400" progId="Package">
                  <p:embed/>
                </p:oleObj>
              </mc:Choice>
              <mc:Fallback>
                <p:oleObj name="Packager Shell Object" showAsIcon="1" r:id="rId4" imgW="1341360" imgH="518400" progId="Package">
                  <p:embed/>
                  <p:pic>
                    <p:nvPicPr>
                      <p:cNvPr id="8" name="Object 7"/>
                      <p:cNvPicPr/>
                      <p:nvPr/>
                    </p:nvPicPr>
                    <p:blipFill>
                      <a:blip r:embed="rId5"/>
                      <a:stretch>
                        <a:fillRect/>
                      </a:stretch>
                    </p:blipFill>
                    <p:spPr>
                      <a:xfrm>
                        <a:off x="1106651" y="5456799"/>
                        <a:ext cx="2424824" cy="1150869"/>
                      </a:xfrm>
                      <a:prstGeom prst="rect">
                        <a:avLst/>
                      </a:prstGeom>
                    </p:spPr>
                  </p:pic>
                </p:oleObj>
              </mc:Fallback>
            </mc:AlternateContent>
          </a:graphicData>
        </a:graphic>
      </p:graphicFrame>
      <p:sp>
        <p:nvSpPr>
          <p:cNvPr id="9" name="TextBox 8"/>
          <p:cNvSpPr txBox="1"/>
          <p:nvPr/>
        </p:nvSpPr>
        <p:spPr>
          <a:xfrm>
            <a:off x="596401" y="2608720"/>
            <a:ext cx="4177983" cy="369332"/>
          </a:xfrm>
          <a:prstGeom prst="rect">
            <a:avLst/>
          </a:prstGeom>
          <a:noFill/>
        </p:spPr>
        <p:txBody>
          <a:bodyPr wrap="square" rtlCol="0">
            <a:spAutoFit/>
          </a:bodyPr>
          <a:lstStyle/>
          <a:p>
            <a:r>
              <a:rPr lang="en-US" dirty="0" smtClean="0"/>
              <a:t>Theorem 14 is </a:t>
            </a:r>
            <a:r>
              <a:rPr lang="en-US" dirty="0" err="1" smtClean="0"/>
              <a:t>x+xy</a:t>
            </a:r>
            <a:r>
              <a:rPr lang="en-US" dirty="0" smtClean="0"/>
              <a:t>=x</a:t>
            </a:r>
            <a:endParaRPr lang="en-US" dirty="0"/>
          </a:p>
        </p:txBody>
      </p:sp>
      <p:pic>
        <p:nvPicPr>
          <p:cNvPr id="10" name="Picture 9"/>
          <p:cNvPicPr>
            <a:picLocks noChangeAspect="1"/>
          </p:cNvPicPr>
          <p:nvPr/>
        </p:nvPicPr>
        <p:blipFill>
          <a:blip r:embed="rId6"/>
          <a:stretch>
            <a:fillRect/>
          </a:stretch>
        </p:blipFill>
        <p:spPr>
          <a:xfrm>
            <a:off x="8460828" y="1"/>
            <a:ext cx="3731172" cy="2978052"/>
          </a:xfrm>
          <a:prstGeom prst="rect">
            <a:avLst/>
          </a:prstGeom>
        </p:spPr>
      </p:pic>
      <p:pic>
        <p:nvPicPr>
          <p:cNvPr id="11" name="Picture 10"/>
          <p:cNvPicPr>
            <a:picLocks noChangeAspect="1"/>
          </p:cNvPicPr>
          <p:nvPr/>
        </p:nvPicPr>
        <p:blipFill>
          <a:blip r:embed="rId7"/>
          <a:stretch>
            <a:fillRect/>
          </a:stretch>
        </p:blipFill>
        <p:spPr>
          <a:xfrm>
            <a:off x="4256690" y="1"/>
            <a:ext cx="4204138" cy="2978051"/>
          </a:xfrm>
          <a:prstGeom prst="rect">
            <a:avLst/>
          </a:prstGeom>
        </p:spPr>
      </p:pic>
      <p:pic>
        <p:nvPicPr>
          <p:cNvPr id="12" name="Picture 11"/>
          <p:cNvPicPr>
            <a:picLocks noChangeAspect="1"/>
          </p:cNvPicPr>
          <p:nvPr/>
        </p:nvPicPr>
        <p:blipFill>
          <a:blip r:embed="rId8"/>
          <a:stretch>
            <a:fillRect/>
          </a:stretch>
        </p:blipFill>
        <p:spPr>
          <a:xfrm>
            <a:off x="5065986" y="4155895"/>
            <a:ext cx="6180463" cy="2350008"/>
          </a:xfrm>
          <a:prstGeom prst="rect">
            <a:avLst/>
          </a:prstGeom>
        </p:spPr>
      </p:pic>
      <p:sp>
        <p:nvSpPr>
          <p:cNvPr id="13" name="TextBox 12"/>
          <p:cNvSpPr txBox="1"/>
          <p:nvPr/>
        </p:nvSpPr>
        <p:spPr>
          <a:xfrm>
            <a:off x="4774384" y="3121572"/>
            <a:ext cx="6808016" cy="369332"/>
          </a:xfrm>
          <a:prstGeom prst="rect">
            <a:avLst/>
          </a:prstGeom>
          <a:noFill/>
        </p:spPr>
        <p:txBody>
          <a:bodyPr wrap="square" rtlCol="0">
            <a:spAutoFit/>
          </a:bodyPr>
          <a:lstStyle/>
          <a:p>
            <a:r>
              <a:rPr lang="en-US" dirty="0" smtClean="0"/>
              <a:t>This is the completed circuit for Theorem 14</a:t>
            </a:r>
            <a:endParaRPr lang="en-US" dirty="0"/>
          </a:p>
        </p:txBody>
      </p:sp>
    </p:spTree>
    <p:extLst>
      <p:ext uri="{BB962C8B-B14F-4D97-AF65-F5344CB8AC3E}">
        <p14:creationId xmlns:p14="http://schemas.microsoft.com/office/powerpoint/2010/main" val="2930759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13</a:t>
            </a:r>
            <a:endParaRPr lang="en-US" dirty="0"/>
          </a:p>
        </p:txBody>
      </p:sp>
      <p:pic>
        <p:nvPicPr>
          <p:cNvPr id="4" name="Picture 3"/>
          <p:cNvPicPr>
            <a:picLocks noChangeAspect="1"/>
          </p:cNvPicPr>
          <p:nvPr/>
        </p:nvPicPr>
        <p:blipFill>
          <a:blip r:embed="rId2"/>
          <a:stretch>
            <a:fillRect/>
          </a:stretch>
        </p:blipFill>
        <p:spPr>
          <a:xfrm>
            <a:off x="838200" y="2189704"/>
            <a:ext cx="2743438" cy="910848"/>
          </a:xfrm>
          <a:prstGeom prst="rect">
            <a:avLst/>
          </a:prstGeom>
        </p:spPr>
      </p:pic>
      <p:sp>
        <p:nvSpPr>
          <p:cNvPr id="5" name="TextBox 4"/>
          <p:cNvSpPr txBox="1"/>
          <p:nvPr/>
        </p:nvSpPr>
        <p:spPr>
          <a:xfrm>
            <a:off x="546538" y="1303283"/>
            <a:ext cx="3972910" cy="646331"/>
          </a:xfrm>
          <a:prstGeom prst="rect">
            <a:avLst/>
          </a:prstGeom>
          <a:noFill/>
        </p:spPr>
        <p:txBody>
          <a:bodyPr wrap="square" rtlCol="0">
            <a:spAutoFit/>
          </a:bodyPr>
          <a:lstStyle/>
          <a:p>
            <a:r>
              <a:rPr lang="en-US" dirty="0" smtClean="0"/>
              <a:t>Theorem 13b Part 2 of Demorgans Theorem</a:t>
            </a:r>
            <a:endParaRPr lang="en-US" dirty="0"/>
          </a:p>
        </p:txBody>
      </p:sp>
      <p:pic>
        <p:nvPicPr>
          <p:cNvPr id="8" name="Picture 7"/>
          <p:cNvPicPr>
            <a:picLocks noChangeAspect="1"/>
          </p:cNvPicPr>
          <p:nvPr/>
        </p:nvPicPr>
        <p:blipFill>
          <a:blip r:embed="rId3"/>
          <a:stretch>
            <a:fillRect/>
          </a:stretch>
        </p:blipFill>
        <p:spPr>
          <a:xfrm>
            <a:off x="662778" y="3613911"/>
            <a:ext cx="10120836" cy="2997096"/>
          </a:xfrm>
          <a:prstGeom prst="rect">
            <a:avLst/>
          </a:prstGeom>
        </p:spPr>
      </p:pic>
    </p:spTree>
    <p:extLst>
      <p:ext uri="{BB962C8B-B14F-4D97-AF65-F5344CB8AC3E}">
        <p14:creationId xmlns:p14="http://schemas.microsoft.com/office/powerpoint/2010/main" val="2615581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7" y="365125"/>
            <a:ext cx="11971283" cy="1325563"/>
          </a:xfrm>
        </p:spPr>
        <p:txBody>
          <a:bodyPr>
            <a:normAutofit fontScale="90000"/>
          </a:bodyPr>
          <a:lstStyle/>
          <a:p>
            <a:r>
              <a:rPr lang="en-US" dirty="0" smtClean="0"/>
              <a:t>Lab 7:Circuit Reduction (Part 1)			Date:10-27-2017</a:t>
            </a:r>
            <a:br>
              <a:rPr lang="en-US" dirty="0" smtClean="0"/>
            </a:br>
            <a:r>
              <a:rPr lang="en-US" dirty="0" smtClean="0"/>
              <a:t>Partner: Jose Tapia</a:t>
            </a:r>
            <a:endParaRPr lang="en-US" dirty="0"/>
          </a:p>
        </p:txBody>
      </p:sp>
      <p:sp>
        <p:nvSpPr>
          <p:cNvPr id="4" name="Rectangle 3"/>
          <p:cNvSpPr/>
          <p:nvPr/>
        </p:nvSpPr>
        <p:spPr>
          <a:xfrm>
            <a:off x="304800" y="1816812"/>
            <a:ext cx="6096000" cy="3970318"/>
          </a:xfrm>
          <a:prstGeom prst="rect">
            <a:avLst/>
          </a:prstGeom>
        </p:spPr>
        <p:txBody>
          <a:bodyPr>
            <a:spAutoFit/>
          </a:bodyPr>
          <a:lstStyle/>
          <a:p>
            <a:r>
              <a:rPr lang="en-US" sz="3600" dirty="0"/>
              <a:t>The purpose of this lab is to:</a:t>
            </a:r>
          </a:p>
          <a:p>
            <a:r>
              <a:rPr lang="en-US" sz="3600" dirty="0" smtClean="0"/>
              <a:t>Test how </a:t>
            </a:r>
            <a:r>
              <a:rPr lang="en-US" sz="3600" dirty="0"/>
              <a:t>to reduce a circuit design down to the smallest size using the 17 Theorems and Karnaugh maps. Part 2 will explore how to reduce the circuit. </a:t>
            </a:r>
          </a:p>
        </p:txBody>
      </p:sp>
      <p:sp>
        <p:nvSpPr>
          <p:cNvPr id="5" name="Rectangle 4"/>
          <p:cNvSpPr/>
          <p:nvPr/>
        </p:nvSpPr>
        <p:spPr>
          <a:xfrm>
            <a:off x="6400800" y="1690688"/>
            <a:ext cx="6096000" cy="5189113"/>
          </a:xfrm>
          <a:prstGeom prst="rect">
            <a:avLst/>
          </a:prstGeom>
        </p:spPr>
        <p:txBody>
          <a:bodyPr>
            <a:spAutoFit/>
          </a:bodyPr>
          <a:lstStyle/>
          <a:p>
            <a:pPr>
              <a:lnSpc>
                <a:spcPct val="115000"/>
              </a:lnSpc>
            </a:pPr>
            <a:r>
              <a:rPr lang="en-US" sz="3600" dirty="0">
                <a:latin typeface="Calibri" panose="020F0502020204030204" pitchFamily="34" charset="0"/>
                <a:ea typeface="Calibri" panose="020F0502020204030204" pitchFamily="34" charset="0"/>
                <a:cs typeface="Times New Roman" panose="02020603050405020304" pitchFamily="18" charset="0"/>
              </a:rPr>
              <a:t>Equipment needed:</a:t>
            </a:r>
          </a:p>
          <a:p>
            <a:pPr>
              <a:lnSpc>
                <a:spcPct val="115000"/>
              </a:lnSpc>
            </a:pPr>
            <a:r>
              <a:rPr lang="en-US" sz="3600" dirty="0" smtClean="0">
                <a:latin typeface="Calibri" panose="020F0502020204030204" pitchFamily="34" charset="0"/>
                <a:ea typeface="Calibri" panose="020F0502020204030204" pitchFamily="34" charset="0"/>
                <a:cs typeface="Times New Roman" panose="02020603050405020304" pitchFamily="18" charset="0"/>
              </a:rPr>
              <a:t>1 </a:t>
            </a:r>
            <a:r>
              <a:rPr lang="en-US" sz="3600" dirty="0">
                <a:latin typeface="Calibri" panose="020F0502020204030204" pitchFamily="34" charset="0"/>
                <a:ea typeface="Calibri" panose="020F0502020204030204" pitchFamily="34" charset="0"/>
                <a:cs typeface="Times New Roman" panose="02020603050405020304" pitchFamily="18" charset="0"/>
              </a:rPr>
              <a:t>– Digital </a:t>
            </a:r>
            <a:r>
              <a:rPr lang="en-US" sz="3600" dirty="0" err="1" smtClean="0">
                <a:latin typeface="Calibri" panose="020F0502020204030204" pitchFamily="34" charset="0"/>
                <a:ea typeface="Calibri" panose="020F0502020204030204" pitchFamily="34" charset="0"/>
                <a:cs typeface="Times New Roman" panose="02020603050405020304" pitchFamily="18" charset="0"/>
              </a:rPr>
              <a:t>Multimeter</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3600" dirty="0">
                <a:latin typeface="Calibri" panose="020F0502020204030204" pitchFamily="34" charset="0"/>
                <a:ea typeface="Calibri" panose="020F0502020204030204" pitchFamily="34" charset="0"/>
                <a:cs typeface="Times New Roman" panose="02020603050405020304" pitchFamily="18" charset="0"/>
              </a:rPr>
              <a:t>3 – 10Kohm</a:t>
            </a:r>
          </a:p>
          <a:p>
            <a:pPr>
              <a:lnSpc>
                <a:spcPct val="115000"/>
              </a:lnSpc>
            </a:pPr>
            <a:r>
              <a:rPr lang="en-US" sz="3600" dirty="0">
                <a:latin typeface="Calibri" panose="020F0502020204030204" pitchFamily="34" charset="0"/>
                <a:ea typeface="Calibri" panose="020F0502020204030204" pitchFamily="34" charset="0"/>
                <a:cs typeface="Times New Roman" panose="02020603050405020304" pitchFamily="18" charset="0"/>
              </a:rPr>
              <a:t>1 – 4 position dip switch</a:t>
            </a:r>
          </a:p>
          <a:p>
            <a:pPr>
              <a:lnSpc>
                <a:spcPct val="115000"/>
              </a:lnSpc>
            </a:pPr>
            <a:r>
              <a:rPr lang="en-US" sz="3600" dirty="0">
                <a:latin typeface="Calibri" panose="020F0502020204030204" pitchFamily="34" charset="0"/>
                <a:ea typeface="Calibri" panose="020F0502020204030204" pitchFamily="34" charset="0"/>
                <a:cs typeface="Times New Roman" panose="02020603050405020304" pitchFamily="18" charset="0"/>
              </a:rPr>
              <a:t>1 – 74LS04 Hex Inverter</a:t>
            </a:r>
          </a:p>
          <a:p>
            <a:pPr>
              <a:lnSpc>
                <a:spcPct val="115000"/>
              </a:lnSpc>
            </a:pPr>
            <a:r>
              <a:rPr lang="en-US" sz="3600" dirty="0">
                <a:latin typeface="Calibri" panose="020F0502020204030204" pitchFamily="34" charset="0"/>
                <a:ea typeface="Calibri" panose="020F0502020204030204" pitchFamily="34" charset="0"/>
                <a:cs typeface="Times New Roman" panose="02020603050405020304" pitchFamily="18" charset="0"/>
              </a:rPr>
              <a:t>1 – 74LS00 Quad NAND</a:t>
            </a:r>
          </a:p>
          <a:p>
            <a:pPr>
              <a:lnSpc>
                <a:spcPct val="115000"/>
              </a:lnSpc>
            </a:pPr>
            <a:r>
              <a:rPr lang="en-US" sz="3600" dirty="0">
                <a:latin typeface="Calibri" panose="020F0502020204030204" pitchFamily="34" charset="0"/>
                <a:ea typeface="Calibri" panose="020F0502020204030204" pitchFamily="34" charset="0"/>
                <a:cs typeface="Times New Roman" panose="02020603050405020304" pitchFamily="18" charset="0"/>
              </a:rPr>
              <a:t>1 – 74LS11 Triple 3 input AND</a:t>
            </a:r>
          </a:p>
          <a:p>
            <a:pPr>
              <a:lnSpc>
                <a:spcPct val="115000"/>
              </a:lnSpc>
            </a:pPr>
            <a:r>
              <a:rPr lang="en-US" sz="3600" dirty="0">
                <a:latin typeface="Calibri" panose="020F0502020204030204" pitchFamily="34" charset="0"/>
                <a:ea typeface="Calibri" panose="020F0502020204030204" pitchFamily="34" charset="0"/>
                <a:cs typeface="Times New Roman" panose="02020603050405020304" pitchFamily="18" charset="0"/>
              </a:rPr>
              <a:t>1 – 74LS32 Quad OR</a:t>
            </a:r>
          </a:p>
        </p:txBody>
      </p:sp>
    </p:spTree>
    <p:extLst>
      <p:ext uri="{BB962C8B-B14F-4D97-AF65-F5344CB8AC3E}">
        <p14:creationId xmlns:p14="http://schemas.microsoft.com/office/powerpoint/2010/main" val="31530393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Multisim</a:t>
            </a:r>
            <a:endParaRPr lang="en-US" dirty="0"/>
          </a:p>
        </p:txBody>
      </p:sp>
      <p:pic>
        <p:nvPicPr>
          <p:cNvPr id="4" name="Picture 3"/>
          <p:cNvPicPr>
            <a:picLocks noChangeAspect="1"/>
          </p:cNvPicPr>
          <p:nvPr/>
        </p:nvPicPr>
        <p:blipFill>
          <a:blip r:embed="rId3"/>
          <a:stretch>
            <a:fillRect/>
          </a:stretch>
        </p:blipFill>
        <p:spPr>
          <a:xfrm>
            <a:off x="2096219" y="1690688"/>
            <a:ext cx="7999561" cy="32352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374070186"/>
              </p:ext>
            </p:extLst>
          </p:nvPr>
        </p:nvGraphicFramePr>
        <p:xfrm>
          <a:off x="10478814" y="2396360"/>
          <a:ext cx="988957" cy="775302"/>
        </p:xfrm>
        <a:graphic>
          <a:graphicData uri="http://schemas.openxmlformats.org/presentationml/2006/ole">
            <mc:AlternateContent xmlns:mc="http://schemas.openxmlformats.org/markup-compatibility/2006">
              <mc:Choice xmlns:v="urn:schemas-microsoft-com:vml" Requires="v">
                <p:oleObj spid="_x0000_s4121" name="Packager Shell Object" showAsIcon="1" r:id="rId4" imgW="690120" imgH="518400" progId="Package">
                  <p:embed/>
                </p:oleObj>
              </mc:Choice>
              <mc:Fallback>
                <p:oleObj name="Packager Shell Object" showAsIcon="1" r:id="rId4" imgW="690120" imgH="518400" progId="Package">
                  <p:embed/>
                  <p:pic>
                    <p:nvPicPr>
                      <p:cNvPr id="0" name=""/>
                      <p:cNvPicPr/>
                      <p:nvPr/>
                    </p:nvPicPr>
                    <p:blipFill>
                      <a:blip r:embed="rId5"/>
                      <a:stretch>
                        <a:fillRect/>
                      </a:stretch>
                    </p:blipFill>
                    <p:spPr>
                      <a:xfrm>
                        <a:off x="10478814" y="2396360"/>
                        <a:ext cx="988957" cy="775302"/>
                      </a:xfrm>
                      <a:prstGeom prst="rect">
                        <a:avLst/>
                      </a:prstGeom>
                    </p:spPr>
                  </p:pic>
                </p:oleObj>
              </mc:Fallback>
            </mc:AlternateContent>
          </a:graphicData>
        </a:graphic>
      </p:graphicFrame>
    </p:spTree>
    <p:extLst>
      <p:ext uri="{BB962C8B-B14F-4D97-AF65-F5344CB8AC3E}">
        <p14:creationId xmlns:p14="http://schemas.microsoft.com/office/powerpoint/2010/main" val="35864270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Lab7: Multisim results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88180551"/>
              </p:ext>
            </p:extLst>
          </p:nvPr>
        </p:nvGraphicFramePr>
        <p:xfrm>
          <a:off x="838200" y="1690689"/>
          <a:ext cx="10103069" cy="4510413"/>
        </p:xfrm>
        <a:graphic>
          <a:graphicData uri="http://schemas.openxmlformats.org/drawingml/2006/table">
            <a:tbl>
              <a:tblPr firstRow="1" firstCol="1" bandRow="1">
                <a:tableStyleId>{5C22544A-7EE6-4342-B048-85BDC9FD1C3A}</a:tableStyleId>
              </a:tblPr>
              <a:tblGrid>
                <a:gridCol w="1627681">
                  <a:extLst>
                    <a:ext uri="{9D8B030D-6E8A-4147-A177-3AD203B41FA5}">
                      <a16:colId xmlns:a16="http://schemas.microsoft.com/office/drawing/2014/main" val="810364587"/>
                    </a:ext>
                  </a:extLst>
                </a:gridCol>
                <a:gridCol w="1627681">
                  <a:extLst>
                    <a:ext uri="{9D8B030D-6E8A-4147-A177-3AD203B41FA5}">
                      <a16:colId xmlns:a16="http://schemas.microsoft.com/office/drawing/2014/main" val="3948816754"/>
                    </a:ext>
                  </a:extLst>
                </a:gridCol>
                <a:gridCol w="1627681">
                  <a:extLst>
                    <a:ext uri="{9D8B030D-6E8A-4147-A177-3AD203B41FA5}">
                      <a16:colId xmlns:a16="http://schemas.microsoft.com/office/drawing/2014/main" val="3935161701"/>
                    </a:ext>
                  </a:extLst>
                </a:gridCol>
                <a:gridCol w="5220026">
                  <a:extLst>
                    <a:ext uri="{9D8B030D-6E8A-4147-A177-3AD203B41FA5}">
                      <a16:colId xmlns:a16="http://schemas.microsoft.com/office/drawing/2014/main" val="3008031500"/>
                    </a:ext>
                  </a:extLst>
                </a:gridCol>
              </a:tblGrid>
              <a:tr h="501157">
                <a:tc>
                  <a:txBody>
                    <a:bodyPr/>
                    <a:lstStyle/>
                    <a:p>
                      <a:pPr marL="0" marR="0">
                        <a:lnSpc>
                          <a:spcPct val="115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Output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34424593"/>
                  </a:ext>
                </a:extLst>
              </a:tr>
              <a:tr h="501157">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5456130"/>
                  </a:ext>
                </a:extLst>
              </a:tr>
              <a:tr h="501157">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84808034"/>
                  </a:ext>
                </a:extLst>
              </a:tr>
              <a:tr h="501157">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25830339"/>
                  </a:ext>
                </a:extLst>
              </a:tr>
              <a:tr h="501157">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44101365"/>
                  </a:ext>
                </a:extLst>
              </a:tr>
              <a:tr h="501157">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24727210"/>
                  </a:ext>
                </a:extLst>
              </a:tr>
              <a:tr h="501157">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93061443"/>
                  </a:ext>
                </a:extLst>
              </a:tr>
              <a:tr h="501157">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84397628"/>
                  </a:ext>
                </a:extLst>
              </a:tr>
              <a:tr h="501157">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2754340"/>
                  </a:ext>
                </a:extLst>
              </a:tr>
            </a:tbl>
          </a:graphicData>
        </a:graphic>
      </p:graphicFrame>
    </p:spTree>
    <p:extLst>
      <p:ext uri="{BB962C8B-B14F-4D97-AF65-F5344CB8AC3E}">
        <p14:creationId xmlns:p14="http://schemas.microsoft.com/office/powerpoint/2010/main" val="1614725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Number Conversions	Date: 9-15-17</a:t>
            </a:r>
            <a:endParaRPr lang="en-US" dirty="0"/>
          </a:p>
        </p:txBody>
      </p:sp>
      <p:sp>
        <p:nvSpPr>
          <p:cNvPr id="6" name="TextBox 5"/>
          <p:cNvSpPr txBox="1"/>
          <p:nvPr/>
        </p:nvSpPr>
        <p:spPr>
          <a:xfrm>
            <a:off x="838200" y="1812759"/>
            <a:ext cx="5450305" cy="2308324"/>
          </a:xfrm>
          <a:prstGeom prst="rect">
            <a:avLst/>
          </a:prstGeom>
          <a:noFill/>
        </p:spPr>
        <p:txBody>
          <a:bodyPr wrap="square" rtlCol="0">
            <a:spAutoFit/>
          </a:bodyPr>
          <a:lstStyle/>
          <a:p>
            <a:r>
              <a:rPr lang="en-US" sz="3600" dirty="0" smtClean="0"/>
              <a:t>Purpose of the lab	</a:t>
            </a:r>
          </a:p>
          <a:p>
            <a:r>
              <a:rPr lang="en-US" sz="3600" dirty="0" smtClean="0"/>
              <a:t>Lean how to convert numbers from one base to another base</a:t>
            </a:r>
            <a:r>
              <a:rPr lang="en-US" dirty="0" smtClean="0"/>
              <a:t>	</a:t>
            </a:r>
            <a:endParaRPr lang="en-US" dirty="0"/>
          </a:p>
        </p:txBody>
      </p:sp>
      <p:sp>
        <p:nvSpPr>
          <p:cNvPr id="7" name="TextBox 6"/>
          <p:cNvSpPr txBox="1"/>
          <p:nvPr/>
        </p:nvSpPr>
        <p:spPr>
          <a:xfrm>
            <a:off x="6962273" y="1989221"/>
            <a:ext cx="4170948" cy="1200329"/>
          </a:xfrm>
          <a:prstGeom prst="rect">
            <a:avLst/>
          </a:prstGeom>
          <a:noFill/>
        </p:spPr>
        <p:txBody>
          <a:bodyPr wrap="square" rtlCol="0">
            <a:spAutoFit/>
          </a:bodyPr>
          <a:lstStyle/>
          <a:p>
            <a:r>
              <a:rPr lang="en-US" sz="3600" dirty="0" smtClean="0"/>
              <a:t>What I used:</a:t>
            </a:r>
          </a:p>
          <a:p>
            <a:r>
              <a:rPr lang="en-US" sz="3600" dirty="0" smtClean="0"/>
              <a:t>Excel Sheets</a:t>
            </a:r>
            <a:endParaRPr lang="en-US" sz="3600" dirty="0"/>
          </a:p>
        </p:txBody>
      </p:sp>
    </p:spTree>
    <p:extLst>
      <p:ext uri="{BB962C8B-B14F-4D97-AF65-F5344CB8AC3E}">
        <p14:creationId xmlns:p14="http://schemas.microsoft.com/office/powerpoint/2010/main" val="24444139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Tested Picture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015218" y="-1473809"/>
            <a:ext cx="4174085" cy="10503079"/>
          </a:xfrm>
        </p:spPr>
      </p:pic>
      <p:sp>
        <p:nvSpPr>
          <p:cNvPr id="6" name="TextBox 5"/>
          <p:cNvSpPr txBox="1"/>
          <p:nvPr/>
        </p:nvSpPr>
        <p:spPr>
          <a:xfrm>
            <a:off x="2331983" y="5948855"/>
            <a:ext cx="7528034" cy="646331"/>
          </a:xfrm>
          <a:prstGeom prst="rect">
            <a:avLst/>
          </a:prstGeom>
          <a:noFill/>
        </p:spPr>
        <p:txBody>
          <a:bodyPr wrap="square" rtlCol="0">
            <a:spAutoFit/>
          </a:bodyPr>
          <a:lstStyle/>
          <a:p>
            <a:r>
              <a:rPr lang="en-US" dirty="0" smtClean="0"/>
              <a:t>This is the circuit before we had to figure out how to reduce it. We use 3 input AND gate. The final test result came out of an OR gate.</a:t>
            </a:r>
            <a:endParaRPr lang="en-US" dirty="0"/>
          </a:p>
        </p:txBody>
      </p:sp>
    </p:spTree>
    <p:extLst>
      <p:ext uri="{BB962C8B-B14F-4D97-AF65-F5344CB8AC3E}">
        <p14:creationId xmlns:p14="http://schemas.microsoft.com/office/powerpoint/2010/main" val="19584596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Lab7: Tested Results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064308076"/>
              </p:ext>
            </p:extLst>
          </p:nvPr>
        </p:nvGraphicFramePr>
        <p:xfrm>
          <a:off x="935423" y="1555535"/>
          <a:ext cx="10279115" cy="4656078"/>
        </p:xfrm>
        <a:graphic>
          <a:graphicData uri="http://schemas.openxmlformats.org/drawingml/2006/table">
            <a:tbl>
              <a:tblPr firstRow="1" firstCol="1" bandRow="1">
                <a:tableStyleId>{5C22544A-7EE6-4342-B048-85BDC9FD1C3A}</a:tableStyleId>
              </a:tblPr>
              <a:tblGrid>
                <a:gridCol w="1656043">
                  <a:extLst>
                    <a:ext uri="{9D8B030D-6E8A-4147-A177-3AD203B41FA5}">
                      <a16:colId xmlns:a16="http://schemas.microsoft.com/office/drawing/2014/main" val="3649298001"/>
                    </a:ext>
                  </a:extLst>
                </a:gridCol>
                <a:gridCol w="1656043">
                  <a:extLst>
                    <a:ext uri="{9D8B030D-6E8A-4147-A177-3AD203B41FA5}">
                      <a16:colId xmlns:a16="http://schemas.microsoft.com/office/drawing/2014/main" val="721250782"/>
                    </a:ext>
                  </a:extLst>
                </a:gridCol>
                <a:gridCol w="1656043">
                  <a:extLst>
                    <a:ext uri="{9D8B030D-6E8A-4147-A177-3AD203B41FA5}">
                      <a16:colId xmlns:a16="http://schemas.microsoft.com/office/drawing/2014/main" val="4202301612"/>
                    </a:ext>
                  </a:extLst>
                </a:gridCol>
                <a:gridCol w="5310986">
                  <a:extLst>
                    <a:ext uri="{9D8B030D-6E8A-4147-A177-3AD203B41FA5}">
                      <a16:colId xmlns:a16="http://schemas.microsoft.com/office/drawing/2014/main" val="3697427214"/>
                    </a:ext>
                  </a:extLst>
                </a:gridCol>
              </a:tblGrid>
              <a:tr h="517342">
                <a:tc>
                  <a:txBody>
                    <a:bodyPr/>
                    <a:lstStyle/>
                    <a:p>
                      <a:pPr marL="0" marR="0">
                        <a:lnSpc>
                          <a:spcPct val="115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Output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59621235"/>
                  </a:ext>
                </a:extLst>
              </a:tr>
              <a:tr h="517342">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73733309"/>
                  </a:ext>
                </a:extLst>
              </a:tr>
              <a:tr h="517342">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52256834"/>
                  </a:ext>
                </a:extLst>
              </a:tr>
              <a:tr h="517342">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09446317"/>
                  </a:ext>
                </a:extLst>
              </a:tr>
              <a:tr h="517342">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05760685"/>
                  </a:ext>
                </a:extLst>
              </a:tr>
              <a:tr h="517342">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13011485"/>
                  </a:ext>
                </a:extLst>
              </a:tr>
              <a:tr h="517342">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96633843"/>
                  </a:ext>
                </a:extLst>
              </a:tr>
              <a:tr h="517342">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99403008"/>
                  </a:ext>
                </a:extLst>
              </a:tr>
              <a:tr h="517342">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1 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22636918"/>
                  </a:ext>
                </a:extLst>
              </a:tr>
            </a:tbl>
          </a:graphicData>
        </a:graphic>
      </p:graphicFrame>
    </p:spTree>
    <p:extLst>
      <p:ext uri="{BB962C8B-B14F-4D97-AF65-F5344CB8AC3E}">
        <p14:creationId xmlns:p14="http://schemas.microsoft.com/office/powerpoint/2010/main" val="19439238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Lab7: SOP and POS</a:t>
            </a:r>
            <a:endParaRPr lang="en-US" dirty="0"/>
          </a:p>
        </p:txBody>
      </p:sp>
      <p:pic>
        <p:nvPicPr>
          <p:cNvPr id="4" name="Picture 3"/>
          <p:cNvPicPr>
            <a:picLocks noChangeAspect="1"/>
          </p:cNvPicPr>
          <p:nvPr/>
        </p:nvPicPr>
        <p:blipFill>
          <a:blip r:embed="rId2"/>
          <a:stretch>
            <a:fillRect/>
          </a:stretch>
        </p:blipFill>
        <p:spPr>
          <a:xfrm>
            <a:off x="2091559" y="1922427"/>
            <a:ext cx="8008882" cy="3511421"/>
          </a:xfrm>
          <a:prstGeom prst="rect">
            <a:avLst/>
          </a:prstGeom>
        </p:spPr>
      </p:pic>
      <p:sp>
        <p:nvSpPr>
          <p:cNvPr id="5" name="TextBox 4"/>
          <p:cNvSpPr txBox="1"/>
          <p:nvPr/>
        </p:nvSpPr>
        <p:spPr>
          <a:xfrm>
            <a:off x="4719144" y="5906814"/>
            <a:ext cx="8891752" cy="369332"/>
          </a:xfrm>
          <a:prstGeom prst="rect">
            <a:avLst/>
          </a:prstGeom>
          <a:noFill/>
        </p:spPr>
        <p:txBody>
          <a:bodyPr wrap="square" rtlCol="0">
            <a:spAutoFit/>
          </a:bodyPr>
          <a:lstStyle/>
          <a:p>
            <a:r>
              <a:rPr lang="en-US" dirty="0" smtClean="0">
                <a:hlinkClick r:id="rId3" action="ppaction://hlinkfile"/>
              </a:rPr>
              <a:t>Lab 7 word document </a:t>
            </a:r>
            <a:endParaRPr lang="en-US" dirty="0"/>
          </a:p>
        </p:txBody>
      </p:sp>
    </p:spTree>
    <p:extLst>
      <p:ext uri="{BB962C8B-B14F-4D97-AF65-F5344CB8AC3E}">
        <p14:creationId xmlns:p14="http://schemas.microsoft.com/office/powerpoint/2010/main" val="38615883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Observations</a:t>
            </a:r>
            <a:endParaRPr lang="en-US" dirty="0"/>
          </a:p>
        </p:txBody>
      </p:sp>
      <p:sp>
        <p:nvSpPr>
          <p:cNvPr id="3" name="Content Placeholder 2"/>
          <p:cNvSpPr>
            <a:spLocks noGrp="1"/>
          </p:cNvSpPr>
          <p:nvPr>
            <p:ph idx="1"/>
          </p:nvPr>
        </p:nvSpPr>
        <p:spPr/>
        <p:txBody>
          <a:bodyPr/>
          <a:lstStyle/>
          <a:p>
            <a:r>
              <a:rPr lang="en-US" dirty="0" smtClean="0"/>
              <a:t>This is the circuit where we were able to reduce it later in lab 8. Also where we were able to find out the SOP and POS. Which will help us later down the in lab 8</a:t>
            </a:r>
            <a:endParaRPr lang="en-US" dirty="0"/>
          </a:p>
        </p:txBody>
      </p:sp>
    </p:spTree>
    <p:extLst>
      <p:ext uri="{BB962C8B-B14F-4D97-AF65-F5344CB8AC3E}">
        <p14:creationId xmlns:p14="http://schemas.microsoft.com/office/powerpoint/2010/main" val="20362219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Lab8:Circuit Reduction (Part 2) Date:11-10-17</a:t>
            </a:r>
            <a:br>
              <a:rPr lang="en-US" dirty="0" smtClean="0"/>
            </a:br>
            <a:r>
              <a:rPr lang="en-US" dirty="0" smtClean="0"/>
              <a:t>Partners: Emmanuel </a:t>
            </a:r>
            <a:r>
              <a:rPr lang="en-US" dirty="0" err="1" smtClean="0"/>
              <a:t>Ayiku-Teye</a:t>
            </a:r>
            <a:r>
              <a:rPr lang="en-US" dirty="0" smtClean="0"/>
              <a:t>, Jose Tapia</a:t>
            </a:r>
            <a:endParaRPr lang="en-US" dirty="0"/>
          </a:p>
        </p:txBody>
      </p:sp>
      <p:sp>
        <p:nvSpPr>
          <p:cNvPr id="4" name="Rectangle 3"/>
          <p:cNvSpPr/>
          <p:nvPr/>
        </p:nvSpPr>
        <p:spPr>
          <a:xfrm>
            <a:off x="294290" y="1839245"/>
            <a:ext cx="6096000" cy="3613297"/>
          </a:xfrm>
          <a:prstGeom prst="rect">
            <a:avLst/>
          </a:prstGeom>
        </p:spPr>
        <p:txBody>
          <a:bodyPr>
            <a:spAutoFit/>
          </a:bodyPr>
          <a:lstStyle/>
          <a:p>
            <a:pPr>
              <a:lnSpc>
                <a:spcPct val="115000"/>
              </a:lnSpc>
            </a:pPr>
            <a:r>
              <a:rPr lang="en-US" sz="3200" dirty="0">
                <a:latin typeface="Calibri" panose="020F0502020204030204" pitchFamily="34" charset="0"/>
                <a:ea typeface="Calibri" panose="020F0502020204030204" pitchFamily="34" charset="0"/>
                <a:cs typeface="Times New Roman" panose="02020603050405020304" pitchFamily="18" charset="0"/>
              </a:rPr>
              <a:t>The purpose of this lab is to:</a:t>
            </a:r>
          </a:p>
          <a:p>
            <a:r>
              <a:rPr lang="en-US" sz="3200" dirty="0" smtClean="0">
                <a:latin typeface="Calibri" panose="020F0502020204030204" pitchFamily="34" charset="0"/>
                <a:ea typeface="Calibri" panose="020F0502020204030204" pitchFamily="34" charset="0"/>
                <a:cs typeface="Times New Roman" panose="02020603050405020304" pitchFamily="18" charset="0"/>
              </a:rPr>
              <a:t>Test</a:t>
            </a: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how to reduce a circuit design down to the smallest size using the 17 Theorems and </a:t>
            </a:r>
            <a:r>
              <a:rPr lang="en-US" sz="3200" dirty="0">
                <a:latin typeface="Calibri" panose="020F0502020204030204" pitchFamily="34" charset="0"/>
                <a:ea typeface="Calibri" panose="020F0502020204030204" pitchFamily="34" charset="0"/>
                <a:cs typeface="Arial" panose="020B0604020202020204" pitchFamily="34" charset="0"/>
              </a:rPr>
              <a:t>Karnaugh </a:t>
            </a:r>
            <a:r>
              <a:rPr lang="en-US" sz="3200" dirty="0">
                <a:solidFill>
                  <a:srgbClr val="222222"/>
                </a:solidFill>
                <a:latin typeface="Calibri" panose="020F0502020204030204" pitchFamily="34" charset="0"/>
                <a:ea typeface="Calibri" panose="020F0502020204030204" pitchFamily="34" charset="0"/>
                <a:cs typeface="Arial" panose="020B0604020202020204" pitchFamily="34" charset="0"/>
              </a:rPr>
              <a:t>maps. Part 2 will explore how to reduce the circuit. You will also need the results of Lab 7.</a:t>
            </a:r>
            <a:endParaRPr lang="en-US" sz="3200" dirty="0"/>
          </a:p>
        </p:txBody>
      </p:sp>
      <p:sp>
        <p:nvSpPr>
          <p:cNvPr id="5" name="Rectangle 4"/>
          <p:cNvSpPr/>
          <p:nvPr/>
        </p:nvSpPr>
        <p:spPr>
          <a:xfrm>
            <a:off x="6390290" y="1839245"/>
            <a:ext cx="6096000" cy="3531864"/>
          </a:xfrm>
          <a:prstGeom prst="rect">
            <a:avLst/>
          </a:prstGeom>
        </p:spPr>
        <p:txBody>
          <a:bodyPr>
            <a:spAutoFit/>
          </a:bodyPr>
          <a:lstStyle/>
          <a:p>
            <a:pPr>
              <a:lnSpc>
                <a:spcPct val="115000"/>
              </a:lnSpc>
            </a:pPr>
            <a:r>
              <a:rPr lang="en-US" sz="2800" dirty="0">
                <a:latin typeface="Calibri" panose="020F0502020204030204" pitchFamily="34" charset="0"/>
                <a:ea typeface="Calibri" panose="020F0502020204030204" pitchFamily="34" charset="0"/>
                <a:cs typeface="Times New Roman" panose="02020603050405020304" pitchFamily="18" charset="0"/>
              </a:rPr>
              <a:t>Equipment </a:t>
            </a:r>
            <a:r>
              <a:rPr lang="en-US" sz="2800" dirty="0" smtClean="0">
                <a:latin typeface="Calibri" panose="020F0502020204030204" pitchFamily="34" charset="0"/>
                <a:ea typeface="Calibri" panose="020F0502020204030204" pitchFamily="34" charset="0"/>
                <a:cs typeface="Times New Roman" panose="02020603050405020304" pitchFamily="18" charset="0"/>
              </a:rPr>
              <a:t>needed:</a:t>
            </a:r>
          </a:p>
          <a:p>
            <a:pPr>
              <a:lnSpc>
                <a:spcPct val="115000"/>
              </a:lnSpc>
            </a:pPr>
            <a:r>
              <a:rPr lang="en-US" sz="2800" dirty="0" smtClean="0">
                <a:latin typeface="Calibri" panose="020F0502020204030204" pitchFamily="34" charset="0"/>
                <a:ea typeface="Calibri" panose="020F0502020204030204" pitchFamily="34" charset="0"/>
                <a:cs typeface="Times New Roman" panose="02020603050405020304" pitchFamily="18" charset="0"/>
              </a:rPr>
              <a:t>1 </a:t>
            </a:r>
            <a:r>
              <a:rPr lang="en-US" sz="2800" dirty="0">
                <a:latin typeface="Calibri" panose="020F0502020204030204" pitchFamily="34" charset="0"/>
                <a:ea typeface="Calibri" panose="020F0502020204030204" pitchFamily="34" charset="0"/>
                <a:cs typeface="Times New Roman" panose="02020603050405020304" pitchFamily="18" charset="0"/>
              </a:rPr>
              <a:t>– Digital </a:t>
            </a:r>
            <a:r>
              <a:rPr lang="en-US" sz="2800" dirty="0" err="1">
                <a:latin typeface="Calibri" panose="020F0502020204030204" pitchFamily="34" charset="0"/>
                <a:ea typeface="Calibri" panose="020F0502020204030204" pitchFamily="34" charset="0"/>
                <a:cs typeface="Times New Roman" panose="02020603050405020304" pitchFamily="18" charset="0"/>
              </a:rPr>
              <a:t>Multimeter</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Calibri" panose="020F0502020204030204" pitchFamily="34" charset="0"/>
                <a:ea typeface="Calibri" panose="020F0502020204030204" pitchFamily="34" charset="0"/>
                <a:cs typeface="Times New Roman" panose="02020603050405020304" pitchFamily="18" charset="0"/>
              </a:rPr>
              <a:t>3 – 10Kohm</a:t>
            </a:r>
          </a:p>
          <a:p>
            <a:pPr>
              <a:lnSpc>
                <a:spcPct val="115000"/>
              </a:lnSpc>
            </a:pPr>
            <a:r>
              <a:rPr lang="en-US" sz="2800" dirty="0">
                <a:latin typeface="Calibri" panose="020F0502020204030204" pitchFamily="34" charset="0"/>
                <a:ea typeface="Calibri" panose="020F0502020204030204" pitchFamily="34" charset="0"/>
                <a:cs typeface="Times New Roman" panose="02020603050405020304" pitchFamily="18" charset="0"/>
              </a:rPr>
              <a:t>1 – 4 position dip switch</a:t>
            </a:r>
          </a:p>
          <a:p>
            <a:pPr>
              <a:lnSpc>
                <a:spcPct val="115000"/>
              </a:lnSpc>
            </a:pPr>
            <a:r>
              <a:rPr lang="en-US" sz="2800" dirty="0">
                <a:latin typeface="Calibri" panose="020F0502020204030204" pitchFamily="34" charset="0"/>
                <a:ea typeface="Calibri" panose="020F0502020204030204" pitchFamily="34" charset="0"/>
                <a:cs typeface="Times New Roman" panose="02020603050405020304" pitchFamily="18" charset="0"/>
              </a:rPr>
              <a:t>1 – 74LS04 Hex Inverter</a:t>
            </a:r>
          </a:p>
          <a:p>
            <a:pPr>
              <a:lnSpc>
                <a:spcPct val="115000"/>
              </a:lnSpc>
            </a:pPr>
            <a:r>
              <a:rPr lang="en-US" sz="2800" dirty="0">
                <a:latin typeface="Calibri" panose="020F0502020204030204" pitchFamily="34" charset="0"/>
                <a:ea typeface="Calibri" panose="020F0502020204030204" pitchFamily="34" charset="0"/>
                <a:cs typeface="Times New Roman" panose="02020603050405020304" pitchFamily="18" charset="0"/>
              </a:rPr>
              <a:t>1 – 74LS08 Quad AND</a:t>
            </a:r>
          </a:p>
          <a:p>
            <a:pPr>
              <a:lnSpc>
                <a:spcPct val="115000"/>
              </a:lnSpc>
            </a:pPr>
            <a:r>
              <a:rPr lang="en-US" sz="2800" dirty="0">
                <a:latin typeface="Calibri" panose="020F0502020204030204" pitchFamily="34" charset="0"/>
                <a:ea typeface="Calibri" panose="020F0502020204030204" pitchFamily="34" charset="0"/>
                <a:cs typeface="Times New Roman" panose="02020603050405020304" pitchFamily="18" charset="0"/>
              </a:rPr>
              <a:t>1 – 74LS32 Quad OR</a:t>
            </a:r>
          </a:p>
        </p:txBody>
      </p:sp>
    </p:spTree>
    <p:extLst>
      <p:ext uri="{BB962C8B-B14F-4D97-AF65-F5344CB8AC3E}">
        <p14:creationId xmlns:p14="http://schemas.microsoft.com/office/powerpoint/2010/main" val="36101018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8</a:t>
            </a:r>
            <a:r>
              <a:rPr lang="en-US" smtClean="0"/>
              <a:t>: Multisim</a:t>
            </a:r>
            <a:endParaRPr lang="en-US"/>
          </a:p>
        </p:txBody>
      </p:sp>
      <p:pic>
        <p:nvPicPr>
          <p:cNvPr id="4" name="Content Placeholder 3"/>
          <p:cNvPicPr>
            <a:picLocks noGrp="1" noChangeAspect="1"/>
          </p:cNvPicPr>
          <p:nvPr>
            <p:ph idx="1"/>
          </p:nvPr>
        </p:nvPicPr>
        <p:blipFill>
          <a:blip r:embed="rId2"/>
          <a:stretch>
            <a:fillRect/>
          </a:stretch>
        </p:blipFill>
        <p:spPr>
          <a:xfrm>
            <a:off x="583472" y="1690687"/>
            <a:ext cx="5659673" cy="2902333"/>
          </a:xfrm>
          <a:prstGeom prst="rect">
            <a:avLst/>
          </a:prstGeom>
        </p:spPr>
      </p:pic>
      <p:sp>
        <p:nvSpPr>
          <p:cNvPr id="5" name="TextBox 4"/>
          <p:cNvSpPr txBox="1"/>
          <p:nvPr/>
        </p:nvSpPr>
        <p:spPr>
          <a:xfrm>
            <a:off x="504497" y="5044966"/>
            <a:ext cx="6169572" cy="369332"/>
          </a:xfrm>
          <a:prstGeom prst="rect">
            <a:avLst/>
          </a:prstGeom>
          <a:noFill/>
        </p:spPr>
        <p:txBody>
          <a:bodyPr wrap="square" rtlCol="0">
            <a:spAutoFit/>
          </a:bodyPr>
          <a:lstStyle/>
          <a:p>
            <a:r>
              <a:rPr lang="en-US" dirty="0" smtClean="0"/>
              <a:t>This </a:t>
            </a:r>
            <a:r>
              <a:rPr lang="en-US" dirty="0" err="1" smtClean="0"/>
              <a:t>multisim</a:t>
            </a:r>
            <a:r>
              <a:rPr lang="en-US" dirty="0" smtClean="0"/>
              <a:t> is the sum of products reduction from lab 7</a:t>
            </a:r>
            <a:endParaRPr lang="en-US" dirty="0"/>
          </a:p>
        </p:txBody>
      </p:sp>
      <p:pic>
        <p:nvPicPr>
          <p:cNvPr id="6" name="Picture 5"/>
          <p:cNvPicPr>
            <a:picLocks noChangeAspect="1"/>
          </p:cNvPicPr>
          <p:nvPr/>
        </p:nvPicPr>
        <p:blipFill>
          <a:blip r:embed="rId3"/>
          <a:stretch>
            <a:fillRect/>
          </a:stretch>
        </p:blipFill>
        <p:spPr>
          <a:xfrm>
            <a:off x="6336347" y="1690687"/>
            <a:ext cx="5382687" cy="2563200"/>
          </a:xfrm>
          <a:prstGeom prst="rect">
            <a:avLst/>
          </a:prstGeom>
        </p:spPr>
      </p:pic>
      <p:sp>
        <p:nvSpPr>
          <p:cNvPr id="7" name="TextBox 6"/>
          <p:cNvSpPr txBox="1"/>
          <p:nvPr/>
        </p:nvSpPr>
        <p:spPr>
          <a:xfrm>
            <a:off x="6600497" y="4960883"/>
            <a:ext cx="5118537" cy="646331"/>
          </a:xfrm>
          <a:prstGeom prst="rect">
            <a:avLst/>
          </a:prstGeom>
          <a:noFill/>
        </p:spPr>
        <p:txBody>
          <a:bodyPr wrap="square" rtlCol="0">
            <a:spAutoFit/>
          </a:bodyPr>
          <a:lstStyle/>
          <a:p>
            <a:r>
              <a:rPr lang="en-US" dirty="0" smtClean="0"/>
              <a:t>This </a:t>
            </a:r>
            <a:r>
              <a:rPr lang="en-US" dirty="0" err="1" smtClean="0"/>
              <a:t>multisim</a:t>
            </a:r>
            <a:r>
              <a:rPr lang="en-US" dirty="0" smtClean="0"/>
              <a:t> is the product of sum reduction from lab 7</a:t>
            </a:r>
            <a:endParaRPr lang="en-US" dirty="0"/>
          </a:p>
        </p:txBody>
      </p:sp>
    </p:spTree>
    <p:extLst>
      <p:ext uri="{BB962C8B-B14F-4D97-AF65-F5344CB8AC3E}">
        <p14:creationId xmlns:p14="http://schemas.microsoft.com/office/powerpoint/2010/main" val="707550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Simulated Results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94604633"/>
              </p:ext>
            </p:extLst>
          </p:nvPr>
        </p:nvGraphicFramePr>
        <p:xfrm>
          <a:off x="838200" y="1690690"/>
          <a:ext cx="9556532" cy="4447350"/>
        </p:xfrm>
        <a:graphic>
          <a:graphicData uri="http://schemas.openxmlformats.org/drawingml/2006/table">
            <a:tbl>
              <a:tblPr firstRow="1" firstCol="1" bandRow="1">
                <a:tableStyleId>{5C22544A-7EE6-4342-B048-85BDC9FD1C3A}</a:tableStyleId>
              </a:tblPr>
              <a:tblGrid>
                <a:gridCol w="1149859">
                  <a:extLst>
                    <a:ext uri="{9D8B030D-6E8A-4147-A177-3AD203B41FA5}">
                      <a16:colId xmlns:a16="http://schemas.microsoft.com/office/drawing/2014/main" val="390402235"/>
                    </a:ext>
                  </a:extLst>
                </a:gridCol>
                <a:gridCol w="1123118">
                  <a:extLst>
                    <a:ext uri="{9D8B030D-6E8A-4147-A177-3AD203B41FA5}">
                      <a16:colId xmlns:a16="http://schemas.microsoft.com/office/drawing/2014/main" val="1465518007"/>
                    </a:ext>
                  </a:extLst>
                </a:gridCol>
                <a:gridCol w="1116433">
                  <a:extLst>
                    <a:ext uri="{9D8B030D-6E8A-4147-A177-3AD203B41FA5}">
                      <a16:colId xmlns:a16="http://schemas.microsoft.com/office/drawing/2014/main" val="211514004"/>
                    </a:ext>
                  </a:extLst>
                </a:gridCol>
                <a:gridCol w="2309746">
                  <a:extLst>
                    <a:ext uri="{9D8B030D-6E8A-4147-A177-3AD203B41FA5}">
                      <a16:colId xmlns:a16="http://schemas.microsoft.com/office/drawing/2014/main" val="3114597035"/>
                    </a:ext>
                  </a:extLst>
                </a:gridCol>
                <a:gridCol w="1928688">
                  <a:extLst>
                    <a:ext uri="{9D8B030D-6E8A-4147-A177-3AD203B41FA5}">
                      <a16:colId xmlns:a16="http://schemas.microsoft.com/office/drawing/2014/main" val="1573584006"/>
                    </a:ext>
                  </a:extLst>
                </a:gridCol>
                <a:gridCol w="1928688">
                  <a:extLst>
                    <a:ext uri="{9D8B030D-6E8A-4147-A177-3AD203B41FA5}">
                      <a16:colId xmlns:a16="http://schemas.microsoft.com/office/drawing/2014/main" val="1906870571"/>
                    </a:ext>
                  </a:extLst>
                </a:gridCol>
              </a:tblGrid>
              <a:tr h="494150">
                <a:tc>
                  <a:txBody>
                    <a:bodyPr/>
                    <a:lstStyle/>
                    <a:p>
                      <a:pPr marL="0" marR="0">
                        <a:lnSpc>
                          <a:spcPct val="115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Lab 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SOP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POS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00202893"/>
                  </a:ext>
                </a:extLst>
              </a:tr>
              <a:tr h="494150">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78689300"/>
                  </a:ext>
                </a:extLst>
              </a:tr>
              <a:tr h="494150">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38913543"/>
                  </a:ext>
                </a:extLst>
              </a:tr>
              <a:tr h="494150">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68940492"/>
                  </a:ext>
                </a:extLst>
              </a:tr>
              <a:tr h="494150">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83456714"/>
                  </a:ext>
                </a:extLst>
              </a:tr>
              <a:tr h="494150">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91664444"/>
                  </a:ext>
                </a:extLst>
              </a:tr>
              <a:tr h="494150">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51164780"/>
                  </a:ext>
                </a:extLst>
              </a:tr>
              <a:tr h="494150">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80681246"/>
                  </a:ext>
                </a:extLst>
              </a:tr>
              <a:tr h="494150">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1 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70444992"/>
                  </a:ext>
                </a:extLst>
              </a:tr>
            </a:tbl>
          </a:graphicData>
        </a:graphic>
      </p:graphicFrame>
    </p:spTree>
    <p:extLst>
      <p:ext uri="{BB962C8B-B14F-4D97-AF65-F5344CB8AC3E}">
        <p14:creationId xmlns:p14="http://schemas.microsoft.com/office/powerpoint/2010/main" val="1598319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Lab8: Bread Board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690688"/>
            <a:ext cx="4663966" cy="3776361"/>
          </a:xfrm>
        </p:spPr>
      </p:pic>
      <p:sp>
        <p:nvSpPr>
          <p:cNvPr id="5" name="TextBox 4"/>
          <p:cNvSpPr txBox="1"/>
          <p:nvPr/>
        </p:nvSpPr>
        <p:spPr>
          <a:xfrm>
            <a:off x="599090" y="5707117"/>
            <a:ext cx="4035972" cy="369332"/>
          </a:xfrm>
          <a:prstGeom prst="rect">
            <a:avLst/>
          </a:prstGeom>
          <a:noFill/>
        </p:spPr>
        <p:txBody>
          <a:bodyPr wrap="square" rtlCol="0">
            <a:spAutoFit/>
          </a:bodyPr>
          <a:lstStyle/>
          <a:p>
            <a:r>
              <a:rPr lang="en-US" dirty="0" smtClean="0"/>
              <a:t>This is the build for SOP reduction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297" y="1690688"/>
            <a:ext cx="5083503" cy="3776361"/>
          </a:xfrm>
          <a:prstGeom prst="rect">
            <a:avLst/>
          </a:prstGeom>
        </p:spPr>
      </p:pic>
      <p:sp>
        <p:nvSpPr>
          <p:cNvPr id="7" name="TextBox 6"/>
          <p:cNvSpPr txBox="1"/>
          <p:nvPr/>
        </p:nvSpPr>
        <p:spPr>
          <a:xfrm>
            <a:off x="6270297" y="5875283"/>
            <a:ext cx="4113924" cy="369332"/>
          </a:xfrm>
          <a:prstGeom prst="rect">
            <a:avLst/>
          </a:prstGeom>
          <a:noFill/>
        </p:spPr>
        <p:txBody>
          <a:bodyPr wrap="square" rtlCol="0">
            <a:spAutoFit/>
          </a:bodyPr>
          <a:lstStyle/>
          <a:p>
            <a:r>
              <a:rPr lang="en-US" dirty="0" smtClean="0"/>
              <a:t>This is the POS reduction </a:t>
            </a:r>
            <a:endParaRPr lang="en-US" dirty="0"/>
          </a:p>
        </p:txBody>
      </p:sp>
    </p:spTree>
    <p:extLst>
      <p:ext uri="{BB962C8B-B14F-4D97-AF65-F5344CB8AC3E}">
        <p14:creationId xmlns:p14="http://schemas.microsoft.com/office/powerpoint/2010/main" val="28393957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Lab8:Tested results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54640221"/>
              </p:ext>
            </p:extLst>
          </p:nvPr>
        </p:nvGraphicFramePr>
        <p:xfrm>
          <a:off x="838202" y="1566038"/>
          <a:ext cx="10964914" cy="4456386"/>
        </p:xfrm>
        <a:graphic>
          <a:graphicData uri="http://schemas.openxmlformats.org/drawingml/2006/table">
            <a:tbl>
              <a:tblPr firstRow="1" firstCol="1" bandRow="1">
                <a:tableStyleId>{5C22544A-7EE6-4342-B048-85BDC9FD1C3A}</a:tableStyleId>
              </a:tblPr>
              <a:tblGrid>
                <a:gridCol w="984227">
                  <a:extLst>
                    <a:ext uri="{9D8B030D-6E8A-4147-A177-3AD203B41FA5}">
                      <a16:colId xmlns:a16="http://schemas.microsoft.com/office/drawing/2014/main" val="4095564857"/>
                    </a:ext>
                  </a:extLst>
                </a:gridCol>
                <a:gridCol w="1291798">
                  <a:extLst>
                    <a:ext uri="{9D8B030D-6E8A-4147-A177-3AD203B41FA5}">
                      <a16:colId xmlns:a16="http://schemas.microsoft.com/office/drawing/2014/main" val="1361882914"/>
                    </a:ext>
                  </a:extLst>
                </a:gridCol>
                <a:gridCol w="1284109">
                  <a:extLst>
                    <a:ext uri="{9D8B030D-6E8A-4147-A177-3AD203B41FA5}">
                      <a16:colId xmlns:a16="http://schemas.microsoft.com/office/drawing/2014/main" val="2358519711"/>
                    </a:ext>
                  </a:extLst>
                </a:gridCol>
                <a:gridCol w="2968064">
                  <a:extLst>
                    <a:ext uri="{9D8B030D-6E8A-4147-A177-3AD203B41FA5}">
                      <a16:colId xmlns:a16="http://schemas.microsoft.com/office/drawing/2014/main" val="2177921207"/>
                    </a:ext>
                  </a:extLst>
                </a:gridCol>
                <a:gridCol w="2218358">
                  <a:extLst>
                    <a:ext uri="{9D8B030D-6E8A-4147-A177-3AD203B41FA5}">
                      <a16:colId xmlns:a16="http://schemas.microsoft.com/office/drawing/2014/main" val="674941128"/>
                    </a:ext>
                  </a:extLst>
                </a:gridCol>
                <a:gridCol w="2218358">
                  <a:extLst>
                    <a:ext uri="{9D8B030D-6E8A-4147-A177-3AD203B41FA5}">
                      <a16:colId xmlns:a16="http://schemas.microsoft.com/office/drawing/2014/main" val="1038570875"/>
                    </a:ext>
                  </a:extLst>
                </a:gridCol>
              </a:tblGrid>
              <a:tr h="495154">
                <a:tc>
                  <a:txBody>
                    <a:bodyPr/>
                    <a:lstStyle/>
                    <a:p>
                      <a:pPr marL="0" marR="0">
                        <a:lnSpc>
                          <a:spcPct val="115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Lab 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SOP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POS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42823713"/>
                  </a:ext>
                </a:extLst>
              </a:tr>
              <a:tr h="495154">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25126996"/>
                  </a:ext>
                </a:extLst>
              </a:tr>
              <a:tr h="495154">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84457175"/>
                  </a:ext>
                </a:extLst>
              </a:tr>
              <a:tr h="495154">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18855353"/>
                  </a:ext>
                </a:extLst>
              </a:tr>
              <a:tr h="495154">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7687243"/>
                  </a:ext>
                </a:extLst>
              </a:tr>
              <a:tr h="495154">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8837040"/>
                  </a:ext>
                </a:extLst>
              </a:tr>
              <a:tr h="495154">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2249733"/>
                  </a:ext>
                </a:extLst>
              </a:tr>
              <a:tr h="495154">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33595347"/>
                  </a:ext>
                </a:extLst>
              </a:tr>
              <a:tr h="495154">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1 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16487463"/>
                  </a:ext>
                </a:extLst>
              </a:tr>
            </a:tbl>
          </a:graphicData>
        </a:graphic>
      </p:graphicFrame>
      <p:sp>
        <p:nvSpPr>
          <p:cNvPr id="5" name="TextBox 4"/>
          <p:cNvSpPr txBox="1"/>
          <p:nvPr/>
        </p:nvSpPr>
        <p:spPr>
          <a:xfrm>
            <a:off x="4939862" y="6295697"/>
            <a:ext cx="8282152" cy="369332"/>
          </a:xfrm>
          <a:prstGeom prst="rect">
            <a:avLst/>
          </a:prstGeom>
          <a:noFill/>
        </p:spPr>
        <p:txBody>
          <a:bodyPr wrap="square" rtlCol="0">
            <a:spAutoFit/>
          </a:bodyPr>
          <a:lstStyle/>
          <a:p>
            <a:r>
              <a:rPr lang="en-US" dirty="0" smtClean="0">
                <a:hlinkClick r:id="rId2" action="ppaction://hlinkfile"/>
              </a:rPr>
              <a:t>Lab 8 Word Document </a:t>
            </a:r>
            <a:endParaRPr lang="en-US" dirty="0"/>
          </a:p>
        </p:txBody>
      </p:sp>
    </p:spTree>
    <p:extLst>
      <p:ext uri="{BB962C8B-B14F-4D97-AF65-F5344CB8AC3E}">
        <p14:creationId xmlns:p14="http://schemas.microsoft.com/office/powerpoint/2010/main" val="3033800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8: Observations</a:t>
            </a:r>
            <a:endParaRPr lang="en-US" dirty="0"/>
          </a:p>
        </p:txBody>
      </p:sp>
      <p:sp>
        <p:nvSpPr>
          <p:cNvPr id="5" name="TextBox 4"/>
          <p:cNvSpPr txBox="1"/>
          <p:nvPr/>
        </p:nvSpPr>
        <p:spPr>
          <a:xfrm>
            <a:off x="998482" y="1933903"/>
            <a:ext cx="8828689" cy="1754326"/>
          </a:xfrm>
          <a:prstGeom prst="rect">
            <a:avLst/>
          </a:prstGeom>
          <a:noFill/>
        </p:spPr>
        <p:txBody>
          <a:bodyPr wrap="square" rtlCol="0">
            <a:spAutoFit/>
          </a:bodyPr>
          <a:lstStyle/>
          <a:p>
            <a:r>
              <a:rPr lang="en-US" sz="3600" dirty="0" smtClean="0"/>
              <a:t>You can perform better logic using less components which less components equals less power </a:t>
            </a:r>
            <a:endParaRPr lang="en-US" sz="3600" dirty="0"/>
          </a:p>
        </p:txBody>
      </p:sp>
    </p:spTree>
    <p:extLst>
      <p:ext uri="{BB962C8B-B14F-4D97-AF65-F5344CB8AC3E}">
        <p14:creationId xmlns:p14="http://schemas.microsoft.com/office/powerpoint/2010/main" val="2175747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Page 2</a:t>
            </a:r>
            <a:endParaRPr lang="en-US" dirty="0"/>
          </a:p>
        </p:txBody>
      </p:sp>
      <p:sp>
        <p:nvSpPr>
          <p:cNvPr id="8" name="Rectangle 7"/>
          <p:cNvSpPr/>
          <p:nvPr/>
        </p:nvSpPr>
        <p:spPr>
          <a:xfrm>
            <a:off x="208547" y="1305342"/>
            <a:ext cx="11823032" cy="5262979"/>
          </a:xfrm>
          <a:prstGeom prst="rect">
            <a:avLst/>
          </a:prstGeom>
        </p:spPr>
        <p:txBody>
          <a:bodyPr wrap="square">
            <a:spAutoFit/>
          </a:bodyPr>
          <a:lstStyle/>
          <a:p>
            <a:endParaRPr lang="en-US" sz="2400" dirty="0" smtClean="0"/>
          </a:p>
          <a:p>
            <a:r>
              <a:rPr lang="en-US" sz="2400" dirty="0" smtClean="0"/>
              <a:t>Using the </a:t>
            </a:r>
            <a:r>
              <a:rPr lang="en-US" sz="2400" dirty="0" smtClean="0">
                <a:hlinkClick r:id="rId2" action="ppaction://hlinkfile"/>
              </a:rPr>
              <a:t>Lecture 2a Slide 3.xlxs </a:t>
            </a:r>
            <a:r>
              <a:rPr lang="en-US" sz="2400" dirty="0" smtClean="0"/>
              <a:t>spreadsheet determine the decimal values for the min and max binary numbers.   </a:t>
            </a:r>
          </a:p>
          <a:p>
            <a:endParaRPr lang="en-US" sz="2400" dirty="0" smtClean="0"/>
          </a:p>
          <a:p>
            <a:r>
              <a:rPr lang="en-US" sz="2400" dirty="0" smtClean="0"/>
              <a:t>5 Bit Binary Min: 00000		Decimal value =0</a:t>
            </a:r>
          </a:p>
          <a:p>
            <a:r>
              <a:rPr lang="en-US" sz="2400" dirty="0" smtClean="0"/>
              <a:t>5 Bit Binary Max: 11111		Decimal value =31</a:t>
            </a:r>
          </a:p>
          <a:p>
            <a:r>
              <a:rPr lang="en-US" sz="2400" dirty="0" smtClean="0"/>
              <a:t>8 Bin Binary Max: 1111 1111 	 	Decimal value =255</a:t>
            </a:r>
          </a:p>
          <a:p>
            <a:r>
              <a:rPr lang="en-US" sz="2400" dirty="0" smtClean="0"/>
              <a:t>8 Bin Binary Min: 0000 0000		Decimal value =0</a:t>
            </a:r>
          </a:p>
          <a:p>
            <a:endParaRPr lang="en-US" sz="2400" dirty="0" smtClean="0"/>
          </a:p>
          <a:p>
            <a:r>
              <a:rPr lang="en-US" sz="2400" dirty="0" smtClean="0"/>
              <a:t>Using the </a:t>
            </a:r>
            <a:r>
              <a:rPr lang="en-US" sz="2400" dirty="0" smtClean="0">
                <a:hlinkClick r:id="rId3" action="ppaction://hlinkfile"/>
              </a:rPr>
              <a:t>Lecture 2a Slide 5.xlxs </a:t>
            </a:r>
            <a:r>
              <a:rPr lang="en-US" sz="2400" dirty="0" smtClean="0"/>
              <a:t>spreadsheet determine what decimal value is equal to the maximum binary number for 6 and 7 bits. </a:t>
            </a:r>
          </a:p>
          <a:p>
            <a:endParaRPr lang="en-US" sz="2400" dirty="0" smtClean="0"/>
          </a:p>
          <a:p>
            <a:r>
              <a:rPr lang="en-US" sz="2400" dirty="0" smtClean="0"/>
              <a:t>6 Bit Binary Max: 111111		Decimal value =63</a:t>
            </a:r>
          </a:p>
          <a:p>
            <a:r>
              <a:rPr lang="en-US" sz="2400" dirty="0" smtClean="0"/>
              <a:t>7 Bit Binary Max: 1111111		Decimal value =127</a:t>
            </a:r>
            <a:endParaRPr lang="en-US" sz="2400" dirty="0"/>
          </a:p>
        </p:txBody>
      </p:sp>
    </p:spTree>
    <p:extLst>
      <p:ext uri="{BB962C8B-B14F-4D97-AF65-F5344CB8AC3E}">
        <p14:creationId xmlns:p14="http://schemas.microsoft.com/office/powerpoint/2010/main" val="40496341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291"/>
            <a:ext cx="10515600" cy="1325563"/>
          </a:xfrm>
        </p:spPr>
        <p:txBody>
          <a:bodyPr>
            <a:normAutofit fontScale="90000"/>
          </a:bodyPr>
          <a:lstStyle/>
          <a:p>
            <a:r>
              <a:rPr lang="en-US" dirty="0"/>
              <a:t>Lab 9-  1 to 3 clock using JK Flip Flops and 555 </a:t>
            </a:r>
            <a:r>
              <a:rPr lang="en-US" dirty="0" smtClean="0"/>
              <a:t>Timer     </a:t>
            </a:r>
            <a:r>
              <a:rPr lang="en-US" dirty="0"/>
              <a:t>11-17-17</a:t>
            </a:r>
            <a:br>
              <a:rPr lang="en-US" dirty="0"/>
            </a:br>
            <a:r>
              <a:rPr lang="en-US" dirty="0"/>
              <a:t>My Lab Partner was Seth </a:t>
            </a:r>
            <a:r>
              <a:rPr lang="en-US" dirty="0" smtClean="0"/>
              <a:t>Wills and Jarred Clark</a:t>
            </a:r>
            <a:endParaRPr lang="en-US" dirty="0"/>
          </a:p>
        </p:txBody>
      </p:sp>
      <p:sp>
        <p:nvSpPr>
          <p:cNvPr id="3" name="Content Placeholder 2"/>
          <p:cNvSpPr>
            <a:spLocks noGrp="1"/>
          </p:cNvSpPr>
          <p:nvPr>
            <p:ph idx="1"/>
          </p:nvPr>
        </p:nvSpPr>
        <p:spPr>
          <a:xfrm>
            <a:off x="838200" y="2288080"/>
            <a:ext cx="10515600" cy="4351338"/>
          </a:xfrm>
        </p:spPr>
        <p:txBody>
          <a:bodyPr>
            <a:normAutofit fontScale="70000" lnSpcReduction="20000"/>
          </a:bodyPr>
          <a:lstStyle/>
          <a:p>
            <a:pPr marL="0" indent="0">
              <a:buNone/>
            </a:pPr>
            <a:r>
              <a:rPr lang="en-US" dirty="0" smtClean="0"/>
              <a:t>The Purpose is to do as many times you can use multiple harmonically related clocks to test a combinational circuits. The Purpose of this lab is to show students how to create a small multiple clock counter circuit that uses JK Flip Flops and a 555 Timer.</a:t>
            </a:r>
          </a:p>
          <a:p>
            <a:pPr marL="0" indent="0">
              <a:buNone/>
            </a:pPr>
            <a:endParaRPr lang="en-US" dirty="0"/>
          </a:p>
          <a:p>
            <a:pPr marL="0" indent="0">
              <a:buNone/>
            </a:pPr>
            <a:endParaRPr lang="en-US" dirty="0" smtClean="0"/>
          </a:p>
          <a:p>
            <a:pPr marL="0" indent="0">
              <a:buNone/>
            </a:pPr>
            <a:r>
              <a:rPr lang="en-US" dirty="0"/>
              <a:t>Equipment needed:</a:t>
            </a:r>
          </a:p>
          <a:p>
            <a:pPr marL="0" indent="0">
              <a:buNone/>
            </a:pPr>
            <a:endParaRPr lang="en-US" dirty="0"/>
          </a:p>
          <a:p>
            <a:pPr marL="0" indent="0">
              <a:buNone/>
            </a:pPr>
            <a:r>
              <a:rPr lang="en-US" dirty="0"/>
              <a:t>1 – 555 Timer</a:t>
            </a:r>
          </a:p>
          <a:p>
            <a:pPr marL="0" indent="0">
              <a:buNone/>
            </a:pPr>
            <a:r>
              <a:rPr lang="en-US" dirty="0"/>
              <a:t>1 – 1Kohm</a:t>
            </a:r>
          </a:p>
          <a:p>
            <a:pPr marL="0" indent="0">
              <a:buNone/>
            </a:pPr>
            <a:r>
              <a:rPr lang="en-US" dirty="0"/>
              <a:t>1 – 4 position dip switch</a:t>
            </a:r>
          </a:p>
          <a:p>
            <a:pPr marL="0" indent="0">
              <a:buNone/>
            </a:pPr>
            <a:r>
              <a:rPr lang="en-US" dirty="0"/>
              <a:t>2 – 74LS73 Dual JK flip flop with clear</a:t>
            </a:r>
          </a:p>
          <a:p>
            <a:pPr marL="0" indent="0">
              <a:buNone/>
            </a:pPr>
            <a:r>
              <a:rPr lang="en-US" dirty="0"/>
              <a:t>2 – Resistors (To Be Designed)</a:t>
            </a:r>
          </a:p>
          <a:p>
            <a:pPr marL="0" indent="0">
              <a:buNone/>
            </a:pPr>
            <a:r>
              <a:rPr lang="en-US" dirty="0"/>
              <a:t>2 – Capacitors (To Be Designed)</a:t>
            </a:r>
          </a:p>
          <a:p>
            <a:pPr marL="0" indent="0">
              <a:buNone/>
            </a:pPr>
            <a:endParaRPr lang="en-US" dirty="0"/>
          </a:p>
        </p:txBody>
      </p:sp>
    </p:spTree>
    <p:extLst>
      <p:ext uri="{BB962C8B-B14F-4D97-AF65-F5344CB8AC3E}">
        <p14:creationId xmlns:p14="http://schemas.microsoft.com/office/powerpoint/2010/main" val="17656821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9- Page 2</a:t>
            </a:r>
            <a:endParaRPr lang="en-US" dirty="0"/>
          </a:p>
        </p:txBody>
      </p:sp>
      <p:pic>
        <p:nvPicPr>
          <p:cNvPr id="4" name="Picture 3"/>
          <p:cNvPicPr>
            <a:picLocks noChangeAspect="1"/>
          </p:cNvPicPr>
          <p:nvPr/>
        </p:nvPicPr>
        <p:blipFill>
          <a:blip r:embed="rId3"/>
          <a:stretch>
            <a:fillRect/>
          </a:stretch>
        </p:blipFill>
        <p:spPr>
          <a:xfrm>
            <a:off x="586651" y="1690688"/>
            <a:ext cx="5141880" cy="3756034"/>
          </a:xfrm>
          <a:prstGeom prst="rect">
            <a:avLst/>
          </a:prstGeom>
        </p:spPr>
      </p:pic>
      <p:sp>
        <p:nvSpPr>
          <p:cNvPr id="5" name="TextBox 4"/>
          <p:cNvSpPr txBox="1"/>
          <p:nvPr/>
        </p:nvSpPr>
        <p:spPr>
          <a:xfrm>
            <a:off x="6811766" y="2856216"/>
            <a:ext cx="4746661" cy="1569660"/>
          </a:xfrm>
          <a:prstGeom prst="rect">
            <a:avLst/>
          </a:prstGeom>
          <a:noFill/>
        </p:spPr>
        <p:txBody>
          <a:bodyPr wrap="square" rtlCol="0">
            <a:spAutoFit/>
          </a:bodyPr>
          <a:lstStyle/>
          <a:p>
            <a:r>
              <a:rPr lang="en-US" sz="2400" dirty="0" smtClean="0"/>
              <a:t>This is the </a:t>
            </a:r>
            <a:r>
              <a:rPr lang="en-US" sz="2400" dirty="0" err="1" smtClean="0"/>
              <a:t>multisim</a:t>
            </a:r>
            <a:r>
              <a:rPr lang="en-US" sz="2400" dirty="0" smtClean="0"/>
              <a:t> schematic  of just a single clock with two </a:t>
            </a:r>
            <a:r>
              <a:rPr lang="en-US" sz="2400" dirty="0" err="1" smtClean="0"/>
              <a:t>compacitors</a:t>
            </a:r>
            <a:r>
              <a:rPr lang="en-US" sz="2400" dirty="0" smtClean="0"/>
              <a:t>, 4.7k resistor, 100k resistor, and 555 Timer</a:t>
            </a:r>
            <a:endParaRPr lang="en-US" sz="2400" dirty="0"/>
          </a:p>
        </p:txBody>
      </p:sp>
      <p:graphicFrame>
        <p:nvGraphicFramePr>
          <p:cNvPr id="6" name="Object 5"/>
          <p:cNvGraphicFramePr>
            <a:graphicFrameLocks noChangeAspect="1"/>
          </p:cNvGraphicFramePr>
          <p:nvPr>
            <p:extLst/>
          </p:nvPr>
        </p:nvGraphicFramePr>
        <p:xfrm>
          <a:off x="838200" y="5414277"/>
          <a:ext cx="2634751" cy="1358008"/>
        </p:xfrm>
        <a:graphic>
          <a:graphicData uri="http://schemas.openxmlformats.org/presentationml/2006/ole">
            <mc:AlternateContent xmlns:mc="http://schemas.openxmlformats.org/markup-compatibility/2006">
              <mc:Choice xmlns:v="urn:schemas-microsoft-com:vml" Requires="v">
                <p:oleObj spid="_x0000_s11283" name="Packager Shell Object" showAsIcon="1" r:id="rId4" imgW="729000" imgH="518400" progId="Package">
                  <p:embed/>
                </p:oleObj>
              </mc:Choice>
              <mc:Fallback>
                <p:oleObj name="Packager Shell Object" showAsIcon="1" r:id="rId4" imgW="729000" imgH="518400" progId="Package">
                  <p:embed/>
                  <p:pic>
                    <p:nvPicPr>
                      <p:cNvPr id="6" name="Object 5"/>
                      <p:cNvPicPr/>
                      <p:nvPr/>
                    </p:nvPicPr>
                    <p:blipFill>
                      <a:blip r:embed="rId5"/>
                      <a:stretch>
                        <a:fillRect/>
                      </a:stretch>
                    </p:blipFill>
                    <p:spPr>
                      <a:xfrm>
                        <a:off x="838200" y="5414277"/>
                        <a:ext cx="2634751" cy="1358008"/>
                      </a:xfrm>
                      <a:prstGeom prst="rect">
                        <a:avLst/>
                      </a:prstGeom>
                    </p:spPr>
                  </p:pic>
                </p:oleObj>
              </mc:Fallback>
            </mc:AlternateContent>
          </a:graphicData>
        </a:graphic>
      </p:graphicFrame>
    </p:spTree>
    <p:extLst>
      <p:ext uri="{BB962C8B-B14F-4D97-AF65-F5344CB8AC3E}">
        <p14:creationId xmlns:p14="http://schemas.microsoft.com/office/powerpoint/2010/main" val="32968544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9- Page 3</a:t>
            </a:r>
            <a:endParaRPr lang="en-US" dirty="0"/>
          </a:p>
        </p:txBody>
      </p:sp>
      <p:pic>
        <p:nvPicPr>
          <p:cNvPr id="5" name="Picture 4"/>
          <p:cNvPicPr>
            <a:picLocks noChangeAspect="1"/>
          </p:cNvPicPr>
          <p:nvPr/>
        </p:nvPicPr>
        <p:blipFill rotWithShape="1">
          <a:blip r:embed="rId2"/>
          <a:srcRect l="28722" r="11887"/>
          <a:stretch/>
        </p:blipFill>
        <p:spPr>
          <a:xfrm rot="16200000">
            <a:off x="1459782" y="278255"/>
            <a:ext cx="3184990" cy="5566888"/>
          </a:xfrm>
          <a:prstGeom prst="rect">
            <a:avLst/>
          </a:prstGeom>
        </p:spPr>
      </p:pic>
      <p:pic>
        <p:nvPicPr>
          <p:cNvPr id="6" name="Picture 5"/>
          <p:cNvPicPr>
            <a:picLocks noChangeAspect="1"/>
          </p:cNvPicPr>
          <p:nvPr/>
        </p:nvPicPr>
        <p:blipFill>
          <a:blip r:embed="rId3"/>
          <a:stretch>
            <a:fillRect/>
          </a:stretch>
        </p:blipFill>
        <p:spPr>
          <a:xfrm>
            <a:off x="5835721" y="1469203"/>
            <a:ext cx="5734298" cy="3184992"/>
          </a:xfrm>
          <a:prstGeom prst="rect">
            <a:avLst/>
          </a:prstGeom>
        </p:spPr>
      </p:pic>
      <p:sp>
        <p:nvSpPr>
          <p:cNvPr id="7" name="TextBox 6"/>
          <p:cNvSpPr txBox="1"/>
          <p:nvPr/>
        </p:nvSpPr>
        <p:spPr>
          <a:xfrm>
            <a:off x="472611" y="4972692"/>
            <a:ext cx="5363110" cy="646331"/>
          </a:xfrm>
          <a:prstGeom prst="rect">
            <a:avLst/>
          </a:prstGeom>
          <a:noFill/>
        </p:spPr>
        <p:txBody>
          <a:bodyPr wrap="square" rtlCol="0">
            <a:spAutoFit/>
          </a:bodyPr>
          <a:lstStyle/>
          <a:p>
            <a:r>
              <a:rPr lang="en-US" dirty="0" smtClean="0"/>
              <a:t>This is the completed circuit for the first schematic from Lab 9- Page 2</a:t>
            </a:r>
          </a:p>
        </p:txBody>
      </p:sp>
      <p:sp>
        <p:nvSpPr>
          <p:cNvPr id="8" name="TextBox 7"/>
          <p:cNvSpPr txBox="1"/>
          <p:nvPr/>
        </p:nvSpPr>
        <p:spPr>
          <a:xfrm>
            <a:off x="5917915" y="4859676"/>
            <a:ext cx="6041204" cy="646331"/>
          </a:xfrm>
          <a:prstGeom prst="rect">
            <a:avLst/>
          </a:prstGeom>
          <a:noFill/>
        </p:spPr>
        <p:txBody>
          <a:bodyPr wrap="square" rtlCol="0">
            <a:spAutoFit/>
          </a:bodyPr>
          <a:lstStyle/>
          <a:p>
            <a:r>
              <a:rPr lang="en-US" dirty="0" smtClean="0"/>
              <a:t>This is the correct oscilloscope reading for the circuit and it is reading at a frequency of 7hz.</a:t>
            </a:r>
            <a:endParaRPr lang="en-US" dirty="0"/>
          </a:p>
        </p:txBody>
      </p:sp>
    </p:spTree>
    <p:extLst>
      <p:ext uri="{BB962C8B-B14F-4D97-AF65-F5344CB8AC3E}">
        <p14:creationId xmlns:p14="http://schemas.microsoft.com/office/powerpoint/2010/main" val="1380610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9- Page 4</a:t>
            </a:r>
            <a:endParaRPr lang="en-US" dirty="0"/>
          </a:p>
        </p:txBody>
      </p:sp>
      <p:pic>
        <p:nvPicPr>
          <p:cNvPr id="4" name="Picture 3"/>
          <p:cNvPicPr>
            <a:picLocks noChangeAspect="1"/>
          </p:cNvPicPr>
          <p:nvPr/>
        </p:nvPicPr>
        <p:blipFill rotWithShape="1">
          <a:blip r:embed="rId2"/>
          <a:srcRect l="499" t="8682" r="-499" b="-8682"/>
          <a:stretch/>
        </p:blipFill>
        <p:spPr>
          <a:xfrm>
            <a:off x="736922" y="1797000"/>
            <a:ext cx="6177586" cy="3905157"/>
          </a:xfrm>
          <a:prstGeom prst="rect">
            <a:avLst/>
          </a:prstGeom>
        </p:spPr>
      </p:pic>
      <p:sp>
        <p:nvSpPr>
          <p:cNvPr id="6" name="TextBox 5"/>
          <p:cNvSpPr txBox="1"/>
          <p:nvPr/>
        </p:nvSpPr>
        <p:spPr>
          <a:xfrm>
            <a:off x="7479587" y="2804844"/>
            <a:ext cx="4284323" cy="646331"/>
          </a:xfrm>
          <a:prstGeom prst="rect">
            <a:avLst/>
          </a:prstGeom>
          <a:noFill/>
        </p:spPr>
        <p:txBody>
          <a:bodyPr wrap="square" rtlCol="0">
            <a:spAutoFit/>
          </a:bodyPr>
          <a:lstStyle/>
          <a:p>
            <a:r>
              <a:rPr lang="en-US" dirty="0" smtClean="0"/>
              <a:t>This is the </a:t>
            </a:r>
            <a:r>
              <a:rPr lang="en-US" dirty="0" err="1" smtClean="0"/>
              <a:t>multisim</a:t>
            </a:r>
            <a:r>
              <a:rPr lang="en-US" dirty="0" smtClean="0"/>
              <a:t> schematic for using a 1k resistor, 1 switch and 3 555 Timers.</a:t>
            </a:r>
            <a:endParaRPr lang="en-US" dirty="0"/>
          </a:p>
        </p:txBody>
      </p:sp>
    </p:spTree>
    <p:extLst>
      <p:ext uri="{BB962C8B-B14F-4D97-AF65-F5344CB8AC3E}">
        <p14:creationId xmlns:p14="http://schemas.microsoft.com/office/powerpoint/2010/main" val="39941224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9- Page 5</a:t>
            </a:r>
            <a:endParaRPr lang="en-US" dirty="0"/>
          </a:p>
        </p:txBody>
      </p:sp>
      <p:pic>
        <p:nvPicPr>
          <p:cNvPr id="5" name="Picture 4"/>
          <p:cNvPicPr>
            <a:picLocks noChangeAspect="1"/>
          </p:cNvPicPr>
          <p:nvPr/>
        </p:nvPicPr>
        <p:blipFill>
          <a:blip r:embed="rId2"/>
          <a:stretch>
            <a:fillRect/>
          </a:stretch>
        </p:blipFill>
        <p:spPr>
          <a:xfrm rot="16200000">
            <a:off x="4191641" y="-1816486"/>
            <a:ext cx="3808719" cy="10139507"/>
          </a:xfrm>
          <a:prstGeom prst="rect">
            <a:avLst/>
          </a:prstGeom>
        </p:spPr>
      </p:pic>
      <p:sp>
        <p:nvSpPr>
          <p:cNvPr id="6" name="TextBox 5"/>
          <p:cNvSpPr txBox="1"/>
          <p:nvPr/>
        </p:nvSpPr>
        <p:spPr>
          <a:xfrm>
            <a:off x="1510301" y="5404207"/>
            <a:ext cx="9349483" cy="369332"/>
          </a:xfrm>
          <a:prstGeom prst="rect">
            <a:avLst/>
          </a:prstGeom>
          <a:noFill/>
        </p:spPr>
        <p:txBody>
          <a:bodyPr wrap="square" rtlCol="0">
            <a:spAutoFit/>
          </a:bodyPr>
          <a:lstStyle/>
          <a:p>
            <a:r>
              <a:rPr lang="en-US" dirty="0" smtClean="0"/>
              <a:t>This is the complete circuit build for the schematic on Lab 9 – Page 4</a:t>
            </a:r>
            <a:endParaRPr lang="en-US" dirty="0"/>
          </a:p>
        </p:txBody>
      </p:sp>
    </p:spTree>
    <p:extLst>
      <p:ext uri="{BB962C8B-B14F-4D97-AF65-F5344CB8AC3E}">
        <p14:creationId xmlns:p14="http://schemas.microsoft.com/office/powerpoint/2010/main" val="40274509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9- Page 7</a:t>
            </a:r>
            <a:endParaRPr lang="en-US" dirty="0"/>
          </a:p>
        </p:txBody>
      </p:sp>
      <p:sp>
        <p:nvSpPr>
          <p:cNvPr id="3" name="Content Placeholder 2"/>
          <p:cNvSpPr>
            <a:spLocks noGrp="1"/>
          </p:cNvSpPr>
          <p:nvPr>
            <p:ph idx="1"/>
          </p:nvPr>
        </p:nvSpPr>
        <p:spPr/>
        <p:txBody>
          <a:bodyPr/>
          <a:lstStyle/>
          <a:p>
            <a:pPr marL="0" indent="0">
              <a:buNone/>
            </a:pPr>
            <a:r>
              <a:rPr lang="en-US" dirty="0" smtClean="0"/>
              <a:t>Observation: The 74LS73 flip flop followed the clock being generated by the 555 Timer Out put</a:t>
            </a:r>
            <a:endParaRPr lang="en-US" dirty="0"/>
          </a:p>
        </p:txBody>
      </p:sp>
      <p:sp>
        <p:nvSpPr>
          <p:cNvPr id="4" name="TextBox 3"/>
          <p:cNvSpPr txBox="1"/>
          <p:nvPr/>
        </p:nvSpPr>
        <p:spPr>
          <a:xfrm>
            <a:off x="965771" y="4006921"/>
            <a:ext cx="10078948" cy="369332"/>
          </a:xfrm>
          <a:prstGeom prst="rect">
            <a:avLst/>
          </a:prstGeom>
          <a:noFill/>
        </p:spPr>
        <p:txBody>
          <a:bodyPr wrap="square" rtlCol="0">
            <a:spAutoFit/>
          </a:bodyPr>
          <a:lstStyle/>
          <a:p>
            <a:r>
              <a:rPr lang="en-US" dirty="0" smtClean="0"/>
              <a:t>The Original document </a:t>
            </a:r>
            <a:r>
              <a:rPr lang="en-US" dirty="0" smtClean="0">
                <a:hlinkClick r:id="rId2" action="ppaction://hlinkfile"/>
              </a:rPr>
              <a:t>Lab 9</a:t>
            </a:r>
            <a:endParaRPr lang="en-US" dirty="0"/>
          </a:p>
        </p:txBody>
      </p:sp>
    </p:spTree>
    <p:extLst>
      <p:ext uri="{BB962C8B-B14F-4D97-AF65-F5344CB8AC3E}">
        <p14:creationId xmlns:p14="http://schemas.microsoft.com/office/powerpoint/2010/main" val="12074345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Sheets for IC’s</a:t>
            </a:r>
            <a:endParaRPr lang="en-US" dirty="0"/>
          </a:p>
        </p:txBody>
      </p:sp>
      <p:sp>
        <p:nvSpPr>
          <p:cNvPr id="3" name="Content Placeholder 2"/>
          <p:cNvSpPr>
            <a:spLocks noGrp="1"/>
          </p:cNvSpPr>
          <p:nvPr>
            <p:ph idx="1"/>
          </p:nvPr>
        </p:nvSpPr>
        <p:spPr/>
        <p:txBody>
          <a:bodyPr/>
          <a:lstStyle/>
          <a:p>
            <a:r>
              <a:rPr lang="en-US" dirty="0" smtClean="0">
                <a:hlinkClick r:id="rId2" action="ppaction://hlinkfile"/>
              </a:rPr>
              <a:t>74ls04</a:t>
            </a:r>
            <a:endParaRPr lang="en-US" dirty="0" smtClean="0"/>
          </a:p>
          <a:p>
            <a:r>
              <a:rPr lang="en-US" dirty="0" smtClean="0">
                <a:hlinkClick r:id="rId3" action="ppaction://hlinkfile"/>
              </a:rPr>
              <a:t>74ls08</a:t>
            </a:r>
            <a:endParaRPr lang="en-US" dirty="0" smtClean="0"/>
          </a:p>
          <a:p>
            <a:r>
              <a:rPr lang="en-US" dirty="0" smtClean="0">
                <a:hlinkClick r:id="rId4" action="ppaction://hlinkfile"/>
              </a:rPr>
              <a:t>74ls32</a:t>
            </a:r>
            <a:endParaRPr lang="en-US" dirty="0"/>
          </a:p>
        </p:txBody>
      </p:sp>
    </p:spTree>
    <p:extLst>
      <p:ext uri="{BB962C8B-B14F-4D97-AF65-F5344CB8AC3E}">
        <p14:creationId xmlns:p14="http://schemas.microsoft.com/office/powerpoint/2010/main" val="3624458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Page 3</a:t>
            </a:r>
            <a:endParaRPr lang="en-US" dirty="0"/>
          </a:p>
        </p:txBody>
      </p:sp>
      <p:sp>
        <p:nvSpPr>
          <p:cNvPr id="4" name="Rectangle 3"/>
          <p:cNvSpPr/>
          <p:nvPr/>
        </p:nvSpPr>
        <p:spPr>
          <a:xfrm>
            <a:off x="176463" y="1582341"/>
            <a:ext cx="12127831" cy="4154984"/>
          </a:xfrm>
          <a:prstGeom prst="rect">
            <a:avLst/>
          </a:prstGeom>
        </p:spPr>
        <p:txBody>
          <a:bodyPr wrap="square">
            <a:spAutoFit/>
          </a:bodyPr>
          <a:lstStyle/>
          <a:p>
            <a:r>
              <a:rPr lang="en-US" sz="2400" dirty="0" smtClean="0"/>
              <a:t>Using the Lecture 2a Slide 7.xlxs spreadsheet determine what decimal values are equal to for the minimum and maximum binary numbers.</a:t>
            </a:r>
          </a:p>
          <a:p>
            <a:endParaRPr lang="en-US" sz="2400" dirty="0" smtClean="0"/>
          </a:p>
          <a:p>
            <a:r>
              <a:rPr lang="en-US" sz="2400" dirty="0" smtClean="0"/>
              <a:t>Min Decimal No:0		Binary value =00000</a:t>
            </a:r>
          </a:p>
          <a:p>
            <a:r>
              <a:rPr lang="en-US" sz="2400" dirty="0" smtClean="0"/>
              <a:t>Max Decimal No:31		Binary value =11111</a:t>
            </a:r>
          </a:p>
          <a:p>
            <a:endParaRPr lang="en-US" sz="2400" dirty="0" smtClean="0"/>
          </a:p>
          <a:p>
            <a:r>
              <a:rPr lang="en-US" sz="2400" dirty="0" smtClean="0"/>
              <a:t>Using the Lecture 2a Slide 9.xlxs spreadsheet determine what decimal values are equal to for the minimum and maximum binary numbers.</a:t>
            </a:r>
          </a:p>
          <a:p>
            <a:endParaRPr lang="en-US" sz="2400" dirty="0" smtClean="0"/>
          </a:p>
          <a:p>
            <a:r>
              <a:rPr lang="en-US" sz="2400" dirty="0" smtClean="0"/>
              <a:t>Min Decimal No:0		Binary value =0000000</a:t>
            </a:r>
          </a:p>
          <a:p>
            <a:r>
              <a:rPr lang="en-US" sz="2400" dirty="0" smtClean="0"/>
              <a:t>Max Decimal No</a:t>
            </a:r>
            <a:r>
              <a:rPr lang="en-US" sz="2400" dirty="0"/>
              <a:t>:</a:t>
            </a:r>
            <a:r>
              <a:rPr lang="en-US" sz="2400" dirty="0" smtClean="0"/>
              <a:t>63		Binary value =111111</a:t>
            </a:r>
            <a:endParaRPr lang="en-US" sz="2400" dirty="0"/>
          </a:p>
        </p:txBody>
      </p:sp>
    </p:spTree>
    <p:extLst>
      <p:ext uri="{BB962C8B-B14F-4D97-AF65-F5344CB8AC3E}">
        <p14:creationId xmlns:p14="http://schemas.microsoft.com/office/powerpoint/2010/main" val="154486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785" y="0"/>
            <a:ext cx="10515600" cy="1325563"/>
          </a:xfrm>
        </p:spPr>
        <p:txBody>
          <a:bodyPr/>
          <a:lstStyle/>
          <a:p>
            <a:r>
              <a:rPr lang="en-US" dirty="0" smtClean="0"/>
              <a:t>Lab 2 page 4</a:t>
            </a:r>
            <a:endParaRPr lang="en-US" dirty="0"/>
          </a:p>
        </p:txBody>
      </p:sp>
      <p:sp>
        <p:nvSpPr>
          <p:cNvPr id="4" name="Rectangle 3"/>
          <p:cNvSpPr/>
          <p:nvPr/>
        </p:nvSpPr>
        <p:spPr>
          <a:xfrm>
            <a:off x="260685" y="1050215"/>
            <a:ext cx="11353800" cy="5632311"/>
          </a:xfrm>
          <a:prstGeom prst="rect">
            <a:avLst/>
          </a:prstGeom>
        </p:spPr>
        <p:txBody>
          <a:bodyPr wrap="square">
            <a:spAutoFit/>
          </a:bodyPr>
          <a:lstStyle/>
          <a:p>
            <a:r>
              <a:rPr lang="en-US" sz="2400" dirty="0" smtClean="0"/>
              <a:t>Using the Lecture 2a Slide 12.xlxs spreadsheet determine what hexadecimal value are equal to for the minimum and maximum decimal numbers.</a:t>
            </a:r>
          </a:p>
          <a:p>
            <a:endParaRPr lang="en-US" sz="2400" dirty="0" smtClean="0"/>
          </a:p>
          <a:p>
            <a:r>
              <a:rPr lang="en-US" sz="2400" dirty="0" smtClean="0"/>
              <a:t>Min Hexadecimal No:	000	Decimal value =	0</a:t>
            </a:r>
          </a:p>
          <a:p>
            <a:r>
              <a:rPr lang="en-US" sz="2400" dirty="0" smtClean="0"/>
              <a:t>Max Hexadecimal No:	FFF	Decimal value =	4095</a:t>
            </a:r>
          </a:p>
          <a:p>
            <a:endParaRPr lang="en-US" sz="2400" dirty="0" smtClean="0"/>
          </a:p>
          <a:p>
            <a:endParaRPr lang="en-US" sz="2400" dirty="0" smtClean="0"/>
          </a:p>
          <a:p>
            <a:r>
              <a:rPr lang="en-US" sz="2400" dirty="0" smtClean="0"/>
              <a:t>Using the Lecture 2a Slide 14.xlxs spreadsheet determine what decimal value produces a value of the following values.</a:t>
            </a:r>
          </a:p>
          <a:p>
            <a:r>
              <a:rPr lang="en-US" sz="2400" dirty="0" smtClean="0"/>
              <a:t>Hexadecimal	Decimal</a:t>
            </a:r>
          </a:p>
          <a:p>
            <a:r>
              <a:rPr lang="en-US" sz="2400" dirty="0" smtClean="0"/>
              <a:t>000		000</a:t>
            </a:r>
          </a:p>
          <a:p>
            <a:r>
              <a:rPr lang="en-US" sz="2400" dirty="0" smtClean="0"/>
              <a:t>03F		63</a:t>
            </a:r>
          </a:p>
          <a:p>
            <a:r>
              <a:rPr lang="en-US" sz="2400" dirty="0" smtClean="0"/>
              <a:t>07F		126</a:t>
            </a:r>
          </a:p>
          <a:p>
            <a:r>
              <a:rPr lang="en-US" sz="2400" dirty="0" smtClean="0"/>
              <a:t>0FF		255</a:t>
            </a:r>
          </a:p>
          <a:p>
            <a:r>
              <a:rPr lang="en-US" sz="2400" dirty="0" smtClean="0"/>
              <a:t>FFF		4095</a:t>
            </a:r>
            <a:endParaRPr lang="en-US" sz="2400" dirty="0"/>
          </a:p>
        </p:txBody>
      </p:sp>
    </p:spTree>
    <p:extLst>
      <p:ext uri="{BB962C8B-B14F-4D97-AF65-F5344CB8AC3E}">
        <p14:creationId xmlns:p14="http://schemas.microsoft.com/office/powerpoint/2010/main" val="22133769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TotalTime>
  <Words>2564</Words>
  <Application>Microsoft Office PowerPoint</Application>
  <PresentationFormat>Widescreen</PresentationFormat>
  <Paragraphs>598</Paragraphs>
  <Slides>76</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2" baseType="lpstr">
      <vt:lpstr>Arial</vt:lpstr>
      <vt:lpstr>Calibri</vt:lpstr>
      <vt:lpstr>Calibri Light</vt:lpstr>
      <vt:lpstr>Times New Roman</vt:lpstr>
      <vt:lpstr>Office Theme</vt:lpstr>
      <vt:lpstr>Packager Shell Object</vt:lpstr>
      <vt:lpstr>EECT 112 Digital Fundamentals</vt:lpstr>
      <vt:lpstr>Lab 1: Logic Level   Date:9-8-17 Partner: Steve Kepler</vt:lpstr>
      <vt:lpstr>Lab 1: Page Two Multisim and Simulated Results </vt:lpstr>
      <vt:lpstr>Lab 1: Tested Pictures and Results </vt:lpstr>
      <vt:lpstr>Observation</vt:lpstr>
      <vt:lpstr>Lab 2: Number Conversions Date: 9-15-17</vt:lpstr>
      <vt:lpstr>Lab 2: Page 2</vt:lpstr>
      <vt:lpstr>Lab 2: Page 3</vt:lpstr>
      <vt:lpstr>Lab 2 page 4</vt:lpstr>
      <vt:lpstr>Lab 2: Page 5</vt:lpstr>
      <vt:lpstr>Lab 2: Observations</vt:lpstr>
      <vt:lpstr>Lab 3: Logic Gates   Date: 9-29-17 Lab Partner: Emmanuel Ayiku-Teye </vt:lpstr>
      <vt:lpstr>Lab 3: Multisim</vt:lpstr>
      <vt:lpstr>Lab 3: Results for AND Gate </vt:lpstr>
      <vt:lpstr>Lab 3: Results for OR Gate</vt:lpstr>
      <vt:lpstr>Lab 3: Pictures</vt:lpstr>
      <vt:lpstr>Observations</vt:lpstr>
      <vt:lpstr>Lab 4     Date:10-6-17 Lab Partner: Emmanuel Ayiku-Teye</vt:lpstr>
      <vt:lpstr>Lab 4: Multisims</vt:lpstr>
      <vt:lpstr>Lab 4:Pics</vt:lpstr>
      <vt:lpstr>Lab 4: Pics</vt:lpstr>
      <vt:lpstr>Lab 4 Pics</vt:lpstr>
      <vt:lpstr>Lab 4: Pics</vt:lpstr>
      <vt:lpstr>Lab 4: Pics</vt:lpstr>
      <vt:lpstr>Lab 4:Pics</vt:lpstr>
      <vt:lpstr>Lab 4: Pics</vt:lpstr>
      <vt:lpstr>Lab4:Pics</vt:lpstr>
      <vt:lpstr>Lab 4: Pics</vt:lpstr>
      <vt:lpstr>Lab 4: Pics</vt:lpstr>
      <vt:lpstr>Lab 4: Pics</vt:lpstr>
      <vt:lpstr>Lab 4: Pics</vt:lpstr>
      <vt:lpstr>Lab 4: Pics</vt:lpstr>
      <vt:lpstr>Lab 4: Pics</vt:lpstr>
      <vt:lpstr>Lab 4: Pics</vt:lpstr>
      <vt:lpstr>Lab4: Pic</vt:lpstr>
      <vt:lpstr>Lab 4: Results For Output of AND Gate going Into Input of OR Gate</vt:lpstr>
      <vt:lpstr>Lab 4: Results For Output of OR Gate going Into Input of AND Gate</vt:lpstr>
      <vt:lpstr>Observations</vt:lpstr>
      <vt:lpstr>Lab 5: Two Input Gates          Date:12-11-17</vt:lpstr>
      <vt:lpstr>Lab 5 Multisim </vt:lpstr>
      <vt:lpstr>Lab 5: Simulated</vt:lpstr>
      <vt:lpstr>Lab 5: Observation</vt:lpstr>
      <vt:lpstr>Lab 6    Date:10-13-17 Partners: Jarred Clark, Seth Wills, Emmanuel Ayiku-Teye</vt:lpstr>
      <vt:lpstr>Lab 6-Page 2</vt:lpstr>
      <vt:lpstr>Lab 6- Page 3</vt:lpstr>
      <vt:lpstr>Lab 6- Page 4</vt:lpstr>
      <vt:lpstr>Lab 6- Page 5</vt:lpstr>
      <vt:lpstr>Lab 6- Page 6</vt:lpstr>
      <vt:lpstr>Lab 6- Page 7</vt:lpstr>
      <vt:lpstr>Lab 6 Page 8</vt:lpstr>
      <vt:lpstr>Lab 6 Page 9</vt:lpstr>
      <vt:lpstr>Lab 6- Page 10</vt:lpstr>
      <vt:lpstr>Lab 6- Page 11</vt:lpstr>
      <vt:lpstr>Lab 6- Page 12</vt:lpstr>
      <vt:lpstr>Lab 6- Page 14</vt:lpstr>
      <vt:lpstr>Lab 6- Page 13</vt:lpstr>
      <vt:lpstr>Lab 7:Circuit Reduction (Part 1)   Date:10-27-2017 Partner: Jose Tapia</vt:lpstr>
      <vt:lpstr>Lab 7: Multisim</vt:lpstr>
      <vt:lpstr>Lab7: Multisim results </vt:lpstr>
      <vt:lpstr>Lab 7: Tested Picture</vt:lpstr>
      <vt:lpstr>Lab7: Tested Results </vt:lpstr>
      <vt:lpstr>Lab7: SOP and POS</vt:lpstr>
      <vt:lpstr>Lab 7: Observations</vt:lpstr>
      <vt:lpstr>Lab8:Circuit Reduction (Part 2) Date:11-10-17 Partners: Emmanuel Ayiku-Teye, Jose Tapia</vt:lpstr>
      <vt:lpstr>Lab 8: Multisim</vt:lpstr>
      <vt:lpstr>Lab 7: Simulated Results </vt:lpstr>
      <vt:lpstr>Lab8: Bread Board </vt:lpstr>
      <vt:lpstr>Lab8:Tested results </vt:lpstr>
      <vt:lpstr>Lab 8: Observations</vt:lpstr>
      <vt:lpstr>Lab 9-  1 to 3 clock using JK Flip Flops and 555 Timer     11-17-17 My Lab Partner was Seth Wills and Jarred Clark</vt:lpstr>
      <vt:lpstr>Lab 9- Page 2</vt:lpstr>
      <vt:lpstr>Lab 9- Page 3</vt:lpstr>
      <vt:lpstr>Lab 9- Page 4</vt:lpstr>
      <vt:lpstr>Lab 9- Page 5</vt:lpstr>
      <vt:lpstr>Lab 9- Page 7</vt:lpstr>
      <vt:lpstr>Data Sheets for IC’s</vt:lpstr>
    </vt:vector>
  </TitlesOfParts>
  <Company>Ivy Tech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Jordan Drummond</dc:creator>
  <cp:lastModifiedBy>Alex Jordan Drummond</cp:lastModifiedBy>
  <cp:revision>52</cp:revision>
  <dcterms:created xsi:type="dcterms:W3CDTF">2017-12-08T23:53:28Z</dcterms:created>
  <dcterms:modified xsi:type="dcterms:W3CDTF">2017-12-16T00:21:19Z</dcterms:modified>
</cp:coreProperties>
</file>